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446" r:id="rId2"/>
    <p:sldId id="447" r:id="rId3"/>
    <p:sldId id="364" r:id="rId4"/>
    <p:sldId id="321" r:id="rId5"/>
    <p:sldId id="449" r:id="rId6"/>
    <p:sldId id="465" r:id="rId7"/>
    <p:sldId id="450" r:id="rId8"/>
    <p:sldId id="451" r:id="rId9"/>
    <p:sldId id="460" r:id="rId10"/>
    <p:sldId id="461" r:id="rId11"/>
    <p:sldId id="462" r:id="rId12"/>
    <p:sldId id="388" r:id="rId13"/>
    <p:sldId id="448" r:id="rId14"/>
    <p:sldId id="389" r:id="rId15"/>
    <p:sldId id="407" r:id="rId16"/>
    <p:sldId id="408" r:id="rId17"/>
    <p:sldId id="410" r:id="rId18"/>
    <p:sldId id="411" r:id="rId19"/>
    <p:sldId id="412" r:id="rId20"/>
    <p:sldId id="413" r:id="rId21"/>
    <p:sldId id="414" r:id="rId22"/>
    <p:sldId id="390" r:id="rId23"/>
    <p:sldId id="409" r:id="rId24"/>
    <p:sldId id="415" r:id="rId25"/>
    <p:sldId id="437" r:id="rId26"/>
    <p:sldId id="438" r:id="rId27"/>
    <p:sldId id="405" r:id="rId28"/>
    <p:sldId id="391" r:id="rId29"/>
    <p:sldId id="406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382" r:id="rId42"/>
    <p:sldId id="384" r:id="rId43"/>
    <p:sldId id="392" r:id="rId44"/>
    <p:sldId id="393" r:id="rId45"/>
    <p:sldId id="394" r:id="rId46"/>
    <p:sldId id="395" r:id="rId47"/>
    <p:sldId id="396" r:id="rId48"/>
    <p:sldId id="443" r:id="rId49"/>
    <p:sldId id="444" r:id="rId50"/>
    <p:sldId id="445" r:id="rId51"/>
    <p:sldId id="38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319" r:id="rId60"/>
    <p:sldId id="303" r:id="rId61"/>
    <p:sldId id="435" r:id="rId62"/>
    <p:sldId id="436" r:id="rId63"/>
    <p:sldId id="282" r:id="rId64"/>
    <p:sldId id="283" r:id="rId65"/>
    <p:sldId id="284" r:id="rId66"/>
    <p:sldId id="285" r:id="rId67"/>
    <p:sldId id="286" r:id="rId68"/>
    <p:sldId id="287" r:id="rId69"/>
    <p:sldId id="439" r:id="rId70"/>
    <p:sldId id="440" r:id="rId71"/>
    <p:sldId id="441" r:id="rId72"/>
    <p:sldId id="442" r:id="rId73"/>
    <p:sldId id="452" r:id="rId74"/>
    <p:sldId id="469" r:id="rId75"/>
    <p:sldId id="455" r:id="rId76"/>
    <p:sldId id="456" r:id="rId77"/>
    <p:sldId id="457" r:id="rId78"/>
    <p:sldId id="458" r:id="rId79"/>
    <p:sldId id="459" r:id="rId80"/>
    <p:sldId id="463" r:id="rId81"/>
    <p:sldId id="464" r:id="rId82"/>
    <p:sldId id="466" r:id="rId83"/>
    <p:sldId id="467" r:id="rId84"/>
    <p:sldId id="468" r:id="rId8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059"/>
    <a:srgbClr val="FFFFFF"/>
    <a:srgbClr val="28A87D"/>
    <a:srgbClr val="CB5E1B"/>
    <a:srgbClr val="E27A7A"/>
    <a:srgbClr val="EAA0A0"/>
    <a:srgbClr val="A9674D"/>
    <a:srgbClr val="F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1159" autoAdjust="0"/>
    <p:restoredTop sz="87239" autoAdjust="0"/>
  </p:normalViewPr>
  <p:slideViewPr>
    <p:cSldViewPr>
      <p:cViewPr>
        <p:scale>
          <a:sx n="150" d="100"/>
          <a:sy n="150" d="100"/>
        </p:scale>
        <p:origin x="-821" y="-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-397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8902D-736F-41A1-B779-7F520F8974E7}" type="datetimeFigureOut">
              <a:rPr lang="de-DE" smtClean="0"/>
              <a:t>24.01.2021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E6624-9373-4BB0-8ADD-C2DC434AA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722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C6B4C-07FF-49CE-B3E4-6676D9CB2ABF}" type="datetimeFigureOut">
              <a:rPr lang="de-DE" smtClean="0"/>
              <a:t>24.01.2021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DDC92-B30E-4003-BF50-9B9E2A5853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2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But also </a:t>
            </a:r>
            <a:r>
              <a:rPr lang="de-DE" dirty="0" err="1" smtClean="0"/>
              <a:t>the</a:t>
            </a:r>
            <a:r>
              <a:rPr lang="de-DE" dirty="0" smtClean="0"/>
              <a:t> ggplot2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itself</a:t>
            </a:r>
            <a:r>
              <a:rPr lang="de-DE" dirty="0" smtClean="0"/>
              <a:t> </a:t>
            </a:r>
            <a:r>
              <a:rPr lang="de-DE" dirty="0" err="1" smtClean="0"/>
              <a:t>comes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possibilities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unusual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graphics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pixel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Georgios,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174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element_markdown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dirty="0" err="1" smtClean="0"/>
              <a:t>element_textbox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box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wrapping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title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illustrate</a:t>
            </a:r>
            <a:r>
              <a:rPr lang="de-DE" baseline="0" dirty="0" smtClean="0"/>
              <a:t>…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9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geom_textbox</a:t>
            </a:r>
            <a:r>
              <a:rPr lang="de-DE" dirty="0" smtClean="0"/>
              <a:t> </a:t>
            </a:r>
            <a:r>
              <a:rPr lang="de-DE" dirty="0" err="1" smtClean="0"/>
              <a:t>provides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functionaility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191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9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powerful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multiples,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,  </a:t>
            </a:r>
            <a:r>
              <a:rPr lang="de-DE" dirty="0" err="1" smtClean="0"/>
              <a:t>thanks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dirty="0" err="1" smtClean="0"/>
              <a:t>facet</a:t>
            </a:r>
            <a:r>
              <a:rPr lang="de-DE" dirty="0" smtClean="0"/>
              <a:t> </a:t>
            </a:r>
            <a:r>
              <a:rPr lang="de-DE" dirty="0" err="1" smtClean="0"/>
              <a:t>functionaility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17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38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Next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ggforce</a:t>
            </a:r>
            <a:r>
              <a:rPr lang="de-DE" dirty="0" smtClean="0"/>
              <a:t>, a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Thomas Pedersen </a:t>
            </a:r>
            <a:r>
              <a:rPr lang="de-DE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provides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vast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functionailty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ggplot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94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contribution</a:t>
            </a:r>
            <a:r>
              <a:rPr lang="de-DE" dirty="0" smtClean="0"/>
              <a:t>,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geom_textbox_simple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title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subtitle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geom_richtext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individual </a:t>
            </a:r>
            <a:r>
              <a:rPr lang="de-DE" baseline="0" dirty="0" err="1" smtClean="0"/>
              <a:t>astronauts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formatting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37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wonderful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label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illustrated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Jake </a:t>
            </a:r>
            <a:r>
              <a:rPr lang="de-DE" baseline="0" dirty="0" err="1" smtClean="0"/>
              <a:t>Kaupp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…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94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339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geom_richtext</a:t>
            </a:r>
            <a:r>
              <a:rPr lang="de-DE" dirty="0" smtClean="0"/>
              <a:t>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draw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similar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geom_text</a:t>
            </a:r>
            <a:r>
              <a:rPr lang="de-DE" baseline="0" dirty="0" smtClean="0"/>
              <a:t>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rendered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like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full</a:t>
            </a:r>
            <a:r>
              <a:rPr lang="de-DE" baseline="0" dirty="0" smtClean="0"/>
              <a:t> 360° </a:t>
            </a:r>
            <a:r>
              <a:rPr lang="de-DE" baseline="0" dirty="0" err="1" smtClean="0"/>
              <a:t>rotation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DC92-B30E-4003-BF50-9B9E2A5853F8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47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0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409477"/>
          </a:xfrm>
        </p:spPr>
        <p:txBody>
          <a:bodyPr/>
          <a:lstStyle>
            <a:lvl1pPr>
              <a:defRPr sz="2800">
                <a:latin typeface="Playfair Display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idx="1"/>
          </p:nvPr>
        </p:nvSpPr>
        <p:spPr>
          <a:xfrm>
            <a:off x="179512" y="1131590"/>
            <a:ext cx="88569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804735" y="4923290"/>
            <a:ext cx="5534530" cy="200055"/>
            <a:chOff x="1882304" y="4933450"/>
            <a:chExt cx="5534530" cy="200055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1882304" y="4933450"/>
              <a:ext cx="5534530" cy="200055"/>
              <a:chOff x="1691680" y="4851200"/>
              <a:chExt cx="5534530" cy="200055"/>
            </a:xfrm>
          </p:grpSpPr>
          <p:sp>
            <p:nvSpPr>
              <p:cNvPr id="17" name="Rechteck 16"/>
              <p:cNvSpPr/>
              <p:nvPr userDrawn="1"/>
            </p:nvSpPr>
            <p:spPr>
              <a:xfrm>
                <a:off x="1691680" y="4851200"/>
                <a:ext cx="553453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cedricscherer.com               cedricphilippscherer@gmail.com               </a:t>
                </a:r>
                <a:r>
                  <a:rPr lang="de-DE" sz="700" baseline="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@</a:t>
                </a:r>
                <a:r>
                  <a:rPr lang="de-DE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CedScherer</a:t>
                </a:r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               @Z3tt</a:t>
                </a:r>
                <a:endParaRPr lang="de-DE" sz="700" dirty="0">
                  <a:solidFill>
                    <a:schemeClr val="bg1">
                      <a:lumMod val="50000"/>
                    </a:schemeClr>
                  </a:solidFill>
                  <a:latin typeface="Oswald" pitchFamily="2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8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220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C:\Users\scherer\Desktop\my-icons-collection\png\001-closed-envelope-circl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84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C:\Users\DataVizard\Desktop\homepage-icon-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7690" y="4880211"/>
                <a:ext cx="144590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6" descr="C:\Users\DataVizard\Desktop\25231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592" y="4968557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9605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2"/>
          <p:cNvSpPr>
            <a:spLocks noGrp="1"/>
          </p:cNvSpPr>
          <p:nvPr>
            <p:ph idx="1"/>
          </p:nvPr>
        </p:nvSpPr>
        <p:spPr>
          <a:xfrm>
            <a:off x="179512" y="1131590"/>
            <a:ext cx="88569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7196652" y="34198"/>
            <a:ext cx="1910707" cy="1046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409477"/>
          </a:xfrm>
        </p:spPr>
        <p:txBody>
          <a:bodyPr/>
          <a:lstStyle>
            <a:lvl1pPr>
              <a:defRPr sz="2800">
                <a:latin typeface="Playfair Display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376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2"/>
          <p:cNvSpPr>
            <a:spLocks noGrp="1"/>
          </p:cNvSpPr>
          <p:nvPr>
            <p:ph idx="1"/>
          </p:nvPr>
        </p:nvSpPr>
        <p:spPr>
          <a:xfrm>
            <a:off x="179512" y="1131590"/>
            <a:ext cx="88569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7196652" y="34198"/>
            <a:ext cx="1910707" cy="1046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1804735" y="4923290"/>
            <a:ext cx="5534530" cy="200055"/>
            <a:chOff x="1882304" y="4933450"/>
            <a:chExt cx="5534530" cy="200055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1882304" y="4933450"/>
              <a:ext cx="5534530" cy="200055"/>
              <a:chOff x="1691680" y="4851200"/>
              <a:chExt cx="5534530" cy="200055"/>
            </a:xfrm>
          </p:grpSpPr>
          <p:sp>
            <p:nvSpPr>
              <p:cNvPr id="19" name="Rechteck 18"/>
              <p:cNvSpPr/>
              <p:nvPr userDrawn="1"/>
            </p:nvSpPr>
            <p:spPr>
              <a:xfrm>
                <a:off x="1691680" y="4851200"/>
                <a:ext cx="553453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cedricscherer.com               cedricphilippscherer@gmail.com               </a:t>
                </a:r>
                <a:r>
                  <a:rPr lang="de-DE" sz="700" baseline="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@</a:t>
                </a:r>
                <a:r>
                  <a:rPr lang="de-DE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CedScherer</a:t>
                </a:r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               @Z3tt</a:t>
                </a:r>
                <a:endParaRPr lang="de-DE" sz="700" dirty="0">
                  <a:solidFill>
                    <a:schemeClr val="bg1">
                      <a:lumMod val="50000"/>
                    </a:schemeClr>
                  </a:solidFill>
                  <a:latin typeface="Oswald" pitchFamily="2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20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220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C:\Users\scherer\Desktop\my-icons-collection\png\001-closed-envelope-circl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84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DataVizard\Desktop\homepage-icon-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7690" y="4880211"/>
                <a:ext cx="144590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6" descr="C:\Users\DataVizard\Desktop\25231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592" y="4968557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409477"/>
          </a:xfrm>
        </p:spPr>
        <p:txBody>
          <a:bodyPr/>
          <a:lstStyle>
            <a:lvl1pPr>
              <a:defRPr sz="2800">
                <a:latin typeface="Playfair Display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480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179512" y="1154830"/>
            <a:ext cx="8856984" cy="3612592"/>
          </a:xfrm>
          <a:prstGeom prst="roundRect">
            <a:avLst>
              <a:gd name="adj" fmla="val 322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216000" tIns="144000" rIns="216000" bIns="144000" rtlCol="0">
            <a:normAutofit/>
          </a:bodyPr>
          <a:lstStyle>
            <a:lvl1pPr marL="0" indent="0">
              <a:buNone/>
              <a:defRPr>
                <a:latin typeface="Fira Code" pitchFamily="49" charset="0"/>
                <a:ea typeface="Fira Code" pitchFamily="49" charset="0"/>
              </a:defRPr>
            </a:lvl1pPr>
          </a:lstStyle>
          <a:p>
            <a:pPr lvl="0"/>
            <a:endParaRPr lang="de-DE" dirty="0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804735" y="4923290"/>
            <a:ext cx="5534530" cy="200055"/>
            <a:chOff x="1882304" y="4933450"/>
            <a:chExt cx="5534530" cy="200055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1882304" y="4933450"/>
              <a:ext cx="5534530" cy="200055"/>
              <a:chOff x="1691680" y="4851200"/>
              <a:chExt cx="5534530" cy="200055"/>
            </a:xfrm>
          </p:grpSpPr>
          <p:sp>
            <p:nvSpPr>
              <p:cNvPr id="17" name="Rechteck 16"/>
              <p:cNvSpPr/>
              <p:nvPr userDrawn="1"/>
            </p:nvSpPr>
            <p:spPr>
              <a:xfrm>
                <a:off x="1691680" y="4851200"/>
                <a:ext cx="553453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cedricscherer.com               cedricphilippscherer@gmail.com               </a:t>
                </a:r>
                <a:r>
                  <a:rPr lang="de-DE" sz="700" baseline="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@</a:t>
                </a:r>
                <a:r>
                  <a:rPr lang="de-DE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CedScherer</a:t>
                </a:r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               @Z3tt</a:t>
                </a:r>
                <a:endParaRPr lang="de-DE" sz="700" dirty="0">
                  <a:solidFill>
                    <a:schemeClr val="bg1">
                      <a:lumMod val="50000"/>
                    </a:schemeClr>
                  </a:solidFill>
                  <a:latin typeface="Oswald" pitchFamily="2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8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220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C:\Users\scherer\Desktop\my-icons-collection\png\001-closed-envelope-circl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84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C:\Users\DataVizard\Desktop\homepage-icon-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7690" y="4880211"/>
                <a:ext cx="144590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6" descr="C:\Users\DataVizard\Desktop\25231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592" y="4968557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409477"/>
          </a:xfrm>
        </p:spPr>
        <p:txBody>
          <a:bodyPr/>
          <a:lstStyle>
            <a:lvl1pPr>
              <a:defRPr sz="2800">
                <a:latin typeface="Playfair Display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6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179512" y="123478"/>
            <a:ext cx="6912768" cy="4643944"/>
          </a:xfrm>
          <a:prstGeom prst="roundRect">
            <a:avLst>
              <a:gd name="adj" fmla="val 322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216000" tIns="144000" rIns="216000" bIns="144000" rtlCol="0">
            <a:normAutofit/>
          </a:bodyPr>
          <a:lstStyle>
            <a:lvl1pPr marL="0" indent="0">
              <a:buNone/>
              <a:defRPr>
                <a:latin typeface="Fira Code" pitchFamily="49" charset="0"/>
                <a:ea typeface="Fira Code" pitchFamily="49" charset="0"/>
              </a:defRPr>
            </a:lvl1pPr>
          </a:lstStyle>
          <a:p>
            <a:pPr lvl="0"/>
            <a:endParaRPr lang="de-DE" dirty="0"/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804735" y="4923290"/>
            <a:ext cx="5534530" cy="200055"/>
            <a:chOff x="1882304" y="4933450"/>
            <a:chExt cx="5534530" cy="20005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1882304" y="4933450"/>
              <a:ext cx="5534530" cy="200055"/>
              <a:chOff x="1691680" y="4851200"/>
              <a:chExt cx="5534530" cy="200055"/>
            </a:xfrm>
          </p:grpSpPr>
          <p:sp>
            <p:nvSpPr>
              <p:cNvPr id="23" name="Rechteck 22"/>
              <p:cNvSpPr/>
              <p:nvPr userDrawn="1"/>
            </p:nvSpPr>
            <p:spPr>
              <a:xfrm>
                <a:off x="1691680" y="4851200"/>
                <a:ext cx="553453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cedricscherer.com               cedricphilippscherer@gmail.com               </a:t>
                </a:r>
                <a:r>
                  <a:rPr lang="de-DE" sz="700" baseline="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@</a:t>
                </a:r>
                <a:r>
                  <a:rPr lang="de-DE" sz="700" dirty="0" err="1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CedScherer</a:t>
                </a:r>
                <a:r>
                  <a:rPr lang="de-DE" sz="700" dirty="0" smtClean="0">
                    <a:solidFill>
                      <a:schemeClr val="bg1">
                        <a:lumMod val="50000"/>
                      </a:schemeClr>
                    </a:solidFill>
                    <a:latin typeface="Oswald" pitchFamily="2" charset="0"/>
                    <a:ea typeface="Roboto Condensed" panose="02000000000000000000" pitchFamily="2" charset="0"/>
                  </a:rPr>
                  <a:t>               @Z3tt</a:t>
                </a:r>
                <a:endParaRPr lang="de-DE" sz="700" dirty="0">
                  <a:solidFill>
                    <a:schemeClr val="bg1">
                      <a:lumMod val="50000"/>
                    </a:schemeClr>
                  </a:solidFill>
                  <a:latin typeface="Oswald" pitchFamily="2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24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220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C:\Users\scherer\Desktop\my-icons-collection\png\001-closed-envelope-circl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840" y="4886307"/>
                <a:ext cx="152378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C:\Users\DataVizard\Desktop\homepage-icon-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7690" y="4880211"/>
                <a:ext cx="144590" cy="1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6" descr="C:\Users\DataVizard\Desktop\25231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592" y="4968557"/>
              <a:ext cx="144000" cy="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6285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DataVizard\Desktop\chinese-painting-featuring-two-birds\6647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3" t="29258" b="53139"/>
          <a:stretch/>
        </p:blipFill>
        <p:spPr bwMode="auto">
          <a:xfrm>
            <a:off x="0" y="0"/>
            <a:ext cx="9144000" cy="51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12768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2" y="1131590"/>
            <a:ext cx="88569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84041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196652" y="34198"/>
            <a:ext cx="1910707" cy="1046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13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1" r:id="rId5"/>
    <p:sldLayoutId id="2147483652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i="0" kern="1200">
          <a:solidFill>
            <a:schemeClr val="tx1"/>
          </a:solidFill>
          <a:latin typeface="Gelasio SemiBold" pitchFamily="2" charset="0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Font typeface="Overpass" pitchFamily="2" charset="0"/>
        <a:buChar char="→"/>
        <a:defRPr sz="20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1pPr>
      <a:lvl2pPr marL="628650" indent="-261938" algn="l" defTabSz="914400" rtl="0" eaLnBrk="1" latinLnBrk="0" hangingPunct="1">
        <a:spcBef>
          <a:spcPct val="20000"/>
        </a:spcBef>
        <a:buFont typeface="Overpass" pitchFamily="2" charset="0"/>
        <a:buChar char="→"/>
        <a:defRPr sz="16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2pPr>
      <a:lvl3pPr marL="989013" indent="-228600" algn="l" defTabSz="914400" rtl="0" eaLnBrk="1" latinLnBrk="0" hangingPunct="1">
        <a:spcBef>
          <a:spcPct val="20000"/>
        </a:spcBef>
        <a:buFont typeface="Overpass" pitchFamily="2" charset="0"/>
        <a:buChar char="→"/>
        <a:defRPr sz="16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3pPr>
      <a:lvl4pPr marL="1349375" indent="-228600" algn="l" defTabSz="914400" rtl="0" eaLnBrk="1" latinLnBrk="0" hangingPunct="1">
        <a:spcBef>
          <a:spcPct val="20000"/>
        </a:spcBef>
        <a:buFont typeface="Overpass" pitchFamily="2" charset="0"/>
        <a:buChar char="→"/>
        <a:defRPr sz="12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4pPr>
      <a:lvl5pPr marL="1698625" indent="-228600" algn="l" defTabSz="914400" rtl="0" eaLnBrk="1" latinLnBrk="0" hangingPunct="1">
        <a:spcBef>
          <a:spcPct val="20000"/>
        </a:spcBef>
        <a:buFont typeface="Overpass" pitchFamily="2" charset="0"/>
        <a:buChar char="→"/>
        <a:defRPr sz="1200" kern="1200">
          <a:solidFill>
            <a:schemeClr val="tx1"/>
          </a:solidFill>
          <a:latin typeface="Aileron Thin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Relationship Id="rId9" Type="http://schemas.openxmlformats.org/officeDocument/2006/relationships/image" Target="../media/image8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685800" y="1779662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8000" i="1" dirty="0" smtClean="0">
                <a:solidFill>
                  <a:schemeClr val="bg1">
                    <a:lumMod val="95000"/>
                  </a:schemeClr>
                </a:solidFill>
                <a:latin typeface="Playfair Display Black" pitchFamily="2" charset="0"/>
              </a:rPr>
              <a:t>Appendix</a:t>
            </a:r>
            <a:endParaRPr lang="de-DE" sz="8000" i="1" dirty="0">
              <a:solidFill>
                <a:schemeClr val="bg1">
                  <a:lumMod val="95000"/>
                </a:schemeClr>
              </a:solidFill>
              <a:latin typeface="Playfair Display Black" pitchFamily="2" charset="0"/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1746000" y="2882181"/>
            <a:ext cx="5652000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0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7170" name="Picture 2" descr="C:\Users\DataVizard\Google Drive\Work\DataViz\Teaching\2020_NC3\lectures\03_basic_ggplot\img\showcase\bbc-galle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64" y="1165281"/>
            <a:ext cx="723627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953864" y="1165281"/>
            <a:ext cx="7236272" cy="3600000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1259632" y="2253550"/>
            <a:ext cx="6624736" cy="147151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52000" tIns="180000" rIns="252000" bIns="18000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“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ileron Bold" pitchFamily="50" charset="0"/>
              </a:rPr>
              <a:t>At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ileron Bold" pitchFamily="50" charset="0"/>
              </a:rPr>
              <a:t>the </a:t>
            </a:r>
            <a:r>
              <a:rPr lang="en-US" dirty="0">
                <a:latin typeface="Aileron Bold" pitchFamily="50" charset="0"/>
              </a:rPr>
              <a:t>BBC data team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ileron Bold" pitchFamily="50" charset="0"/>
              </a:rPr>
              <a:t>, we have developed an R package and an R cookbook to make the </a:t>
            </a:r>
            <a:r>
              <a:rPr lang="en-US" dirty="0">
                <a:solidFill>
                  <a:srgbClr val="E99059"/>
                </a:solidFill>
                <a:latin typeface="Aileron Bold" pitchFamily="50" charset="0"/>
              </a:rPr>
              <a:t>process of creating publication-ready graphics</a:t>
            </a:r>
            <a:r>
              <a:rPr lang="en-US" dirty="0">
                <a:latin typeface="Aileron Bold" pitchFamily="50" charset="0"/>
              </a:rPr>
              <a:t> </a:t>
            </a:r>
            <a:r>
              <a:rPr lang="en-US" dirty="0">
                <a:solidFill>
                  <a:srgbClr val="E99059"/>
                </a:solidFill>
                <a:latin typeface="Aileron Bold" pitchFamily="50" charset="0"/>
              </a:rPr>
              <a:t>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ileron Bold" pitchFamily="50" charset="0"/>
              </a:rPr>
              <a:t> our in-house style using R’s ggplot2 library </a:t>
            </a:r>
            <a:r>
              <a:rPr lang="en-US" dirty="0">
                <a:solidFill>
                  <a:srgbClr val="E99059"/>
                </a:solidFill>
                <a:latin typeface="Aileron Bold" pitchFamily="50" charset="0"/>
              </a:rPr>
              <a:t>a more reproducible </a:t>
            </a:r>
            <a:r>
              <a:rPr lang="en-US" dirty="0" smtClean="0">
                <a:solidFill>
                  <a:srgbClr val="E99059"/>
                </a:solidFill>
                <a:latin typeface="Aileron Bold" pitchFamily="50" charset="0"/>
              </a:rPr>
              <a:t>process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layfair Display" pitchFamily="2" charset="0"/>
              </a:rPr>
              <a:t>.”</a:t>
            </a:r>
            <a:endParaRPr lang="de-DE" dirty="0">
              <a:solidFill>
                <a:schemeClr val="bg1">
                  <a:lumMod val="50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Consistent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Theming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+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Reproducibility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883641" y="4803998"/>
            <a:ext cx="547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Collection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of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BBC Graphics</a:t>
            </a:r>
            <a:b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(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modified</a:t>
            </a: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from</a:t>
            </a:r>
            <a:r>
              <a:rPr lang="de-DE" sz="5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bbc.github.io/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rcookbook</a:t>
            </a: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)</a:t>
            </a:r>
            <a:endParaRPr lang="de-DE" sz="500" i="1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883641" y="4659982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Contributin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SWD Challenge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January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2020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Small Multiples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565" y="988072"/>
            <a:ext cx="8532870" cy="35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883641" y="4891975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Dominic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Royé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pic>
        <p:nvPicPr>
          <p:cNvPr id="6" name="Picture 2" descr="C:\Users\DataVizard\Desktop\EnVcwSsXUAIeGVJ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63" y="661458"/>
            <a:ext cx="7401764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5122" name="Picture 2" descr="C:\Users\DataVizard\Google Drive\Work\DataViz\Challenges\TidyTuesday\plots\_all\2020_26_Caribous_fu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7" y="1141750"/>
            <a:ext cx="8954206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883641" y="4568102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2020/26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Hillshading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6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883641" y="4831687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Georgios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Karamanis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,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pic>
        <p:nvPicPr>
          <p:cNvPr id="6" name="Picture 2" descr="C:\Users\DataVizard\Desktop\Eq1HAWgXMAMKPQ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24" y="661458"/>
            <a:ext cx="4595441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Data Art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2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" y="0"/>
            <a:ext cx="9144000" cy="520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bgerundetes Rechteck 4"/>
          <p:cNvSpPr/>
          <p:nvPr/>
        </p:nvSpPr>
        <p:spPr>
          <a:xfrm>
            <a:off x="5796136" y="2698830"/>
            <a:ext cx="720080" cy="252000"/>
          </a:xfrm>
          <a:prstGeom prst="roundRect">
            <a:avLst/>
          </a:prstGeom>
          <a:noFill/>
          <a:ln w="57150"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90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204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7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taVizard\Google Drive\Work\DataViz\Teaching\2021_OutlierConf\img\penguins\penguins_scatter_a_ra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50" y="80239"/>
            <a:ext cx="4576500" cy="4068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143508" y="4199009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751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DataVizard\Google Drive\Work\DataViz\Teaching\2021_OutlierConf\img\penguins\penguins_scatter_a_ra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50" y="80239"/>
            <a:ext cx="4576500" cy="4068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2"/>
          <p:cNvSpPr txBox="1">
            <a:spLocks/>
          </p:cNvSpPr>
          <p:nvPr/>
        </p:nvSpPr>
        <p:spPr>
          <a:xfrm>
            <a:off x="143508" y="4199009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0" y="80239"/>
            <a:ext cx="4576500" cy="4068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0" y="80239"/>
            <a:ext cx="4576500" cy="4067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143508" y="4199009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0" y="80239"/>
            <a:ext cx="4576500" cy="4068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38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85710" y="965015"/>
            <a:ext cx="6458491" cy="3121200"/>
            <a:chOff x="1420797" y="1595550"/>
            <a:chExt cx="6458491" cy="3121200"/>
          </a:xfrm>
        </p:grpSpPr>
        <p:pic>
          <p:nvPicPr>
            <p:cNvPr id="5" name="Picture 3" descr="C:\Users\DataVizard\Google Drive\Work\Admin\Pictures\IMG-20191024-WA0000_square_b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8" r="1353" b="1"/>
            <a:stretch/>
          </p:blipFill>
          <p:spPr bwMode="auto">
            <a:xfrm>
              <a:off x="1420797" y="1595550"/>
              <a:ext cx="3125803" cy="312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C:\Users\DataVizard\Google Drive\Work\Admin\Pictures\Zauberer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1" r="16178"/>
            <a:stretch/>
          </p:blipFill>
          <p:spPr bwMode="auto">
            <a:xfrm>
              <a:off x="4785569" y="1595550"/>
              <a:ext cx="3093719" cy="312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91473" y="533301"/>
            <a:ext cx="3384376" cy="384562"/>
          </a:xfrm>
        </p:spPr>
        <p:txBody>
          <a:bodyPr/>
          <a:lstStyle/>
          <a:p>
            <a:r>
              <a:rPr lang="de-DE" sz="2500" dirty="0" smtClean="0">
                <a:solidFill>
                  <a:schemeClr val="bg1"/>
                </a:solidFill>
                <a:latin typeface="Playfair Display Black" pitchFamily="2" charset="0"/>
              </a:rPr>
              <a:t>Scientist </a:t>
            </a:r>
            <a:r>
              <a:rPr lang="de-DE" sz="2500" dirty="0" err="1" smtClean="0">
                <a:solidFill>
                  <a:schemeClr val="bg1"/>
                </a:solidFill>
                <a:latin typeface="Playfair Display Black" pitchFamily="2" charset="0"/>
              </a:rPr>
              <a:t>by</a:t>
            </a:r>
            <a:r>
              <a:rPr lang="de-DE" sz="2500" dirty="0" smtClean="0">
                <a:solidFill>
                  <a:schemeClr val="bg1"/>
                </a:solidFill>
                <a:latin typeface="Playfair Display Black" pitchFamily="2" charset="0"/>
              </a:rPr>
              <a:t> Training</a:t>
            </a:r>
            <a:endParaRPr lang="de-DE" sz="2500" dirty="0">
              <a:solidFill>
                <a:schemeClr val="bg1"/>
              </a:solidFill>
              <a:latin typeface="Playfair Display Black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71152" y="4155926"/>
            <a:ext cx="3360889" cy="50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Computational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 Ecology 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at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the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 Leibniz </a:t>
            </a:r>
            <a:b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</a:b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Institute 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for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 Zoo 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and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Wildlife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 Research 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3704088" y="4155926"/>
            <a:ext cx="3360889" cy="50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Freelancing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 Data 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Visualization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 </a:t>
            </a:r>
            <a:b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</a:b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Designer &amp; Workshop 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Instructor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  <a:latin typeface="Aileron Thin" pitchFamily="50" charset="0"/>
              </a:rPr>
              <a:t> 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770769" y="533301"/>
            <a:ext cx="3317448" cy="384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r>
              <a:rPr lang="de-DE" sz="2500" dirty="0" smtClean="0">
                <a:solidFill>
                  <a:schemeClr val="bg1"/>
                </a:solidFill>
                <a:latin typeface="Playfair Display Black" pitchFamily="2" charset="0"/>
              </a:rPr>
              <a:t>DataVizard </a:t>
            </a:r>
            <a:r>
              <a:rPr lang="de-DE" sz="2500" dirty="0" err="1" smtClean="0">
                <a:solidFill>
                  <a:schemeClr val="bg1"/>
                </a:solidFill>
                <a:latin typeface="Playfair Display Black" pitchFamily="2" charset="0"/>
              </a:rPr>
              <a:t>by</a:t>
            </a:r>
            <a:r>
              <a:rPr lang="de-DE" sz="2500" dirty="0" smtClean="0">
                <a:solidFill>
                  <a:schemeClr val="bg1"/>
                </a:solidFill>
                <a:latin typeface="Playfair Display Black" pitchFamily="2" charset="0"/>
              </a:rPr>
              <a:t> Heart</a:t>
            </a:r>
            <a:endParaRPr lang="de-DE" sz="2500" dirty="0">
              <a:solidFill>
                <a:schemeClr val="bg1"/>
              </a:solidFill>
              <a:latin typeface="Playfair Displ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1" y="80239"/>
            <a:ext cx="4576498" cy="4067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143508" y="4199009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1" y="80239"/>
            <a:ext cx="4576498" cy="4067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31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1" y="80239"/>
            <a:ext cx="4576497" cy="4067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143508" y="4199009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1" y="74541"/>
            <a:ext cx="4576497" cy="4067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0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807804" y="1214059"/>
            <a:ext cx="3528392" cy="2869882"/>
            <a:chOff x="2845645" y="1214059"/>
            <a:chExt cx="3528392" cy="2869882"/>
          </a:xfrm>
        </p:grpSpPr>
        <p:pic>
          <p:nvPicPr>
            <p:cNvPr id="10" name="Picture 2" descr="C:\Users\DataVizard\Google Drive\Work\DataViz\Teaching\2021_OutlierConf\ow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645" y="1214059"/>
              <a:ext cx="3528392" cy="286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DataVizard\Google Drive\Work\DataViz\Teaching\2021_OutlierConf\owl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96" t="94690" r="9917" b="628"/>
            <a:stretch/>
          </p:blipFill>
          <p:spPr bwMode="auto">
            <a:xfrm>
              <a:off x="5641835" y="3930399"/>
              <a:ext cx="391177" cy="134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1559289"/>
            <a:ext cx="2632500" cy="23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ataVizard\Google Drive\Work\DataViz\Teaching\2021_OutlierConf\img\penguins\penguins_scatter_f_fin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21" y="1559289"/>
            <a:ext cx="26325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90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taVizard\Google Drive\Work\DataViz\Challenges\TidyTuesday\plots\_all\2020_31_PalmerPengui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" y="51469"/>
            <a:ext cx="3248981" cy="5053971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DataVizard\Desktop\EeQ1WcVXYAsx8U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/>
          <a:stretch/>
        </p:blipFill>
        <p:spPr bwMode="auto">
          <a:xfrm>
            <a:off x="3349128" y="51469"/>
            <a:ext cx="3815160" cy="2488281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7236296" y="1491630"/>
            <a:ext cx="165618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#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Contributions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by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3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3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← 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myself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↖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Laura Navarro</a:t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↙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Joe Shaw</a:t>
            </a:r>
            <a:b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4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verpass"/>
              </a:rPr>
              <a:t>↓   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Georgios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3347864" y="2585440"/>
            <a:ext cx="3002910" cy="2520000"/>
            <a:chOff x="3347864" y="2570200"/>
            <a:chExt cx="3002910" cy="2520000"/>
          </a:xfrm>
        </p:grpSpPr>
        <p:pic>
          <p:nvPicPr>
            <p:cNvPr id="7" name="Picture 3" descr="C:\Users\DataVizard\Desktop\EeA43ZEWoAAhcNp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776" y="2570200"/>
              <a:ext cx="287165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DataVizard\Desktop\EeA43ZEWoAAhcNp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725"/>
            <a:stretch/>
          </p:blipFill>
          <p:spPr bwMode="auto">
            <a:xfrm>
              <a:off x="3347864" y="2570200"/>
              <a:ext cx="6533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DataVizard\Desktop\EeA43ZEWoAAhcNp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725"/>
            <a:stretch/>
          </p:blipFill>
          <p:spPr bwMode="auto">
            <a:xfrm>
              <a:off x="6285435" y="2570200"/>
              <a:ext cx="65339" cy="25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6391428" y="2585440"/>
            <a:ext cx="2701940" cy="2520000"/>
            <a:chOff x="6391428" y="2578454"/>
            <a:chExt cx="2701940" cy="2520000"/>
          </a:xfrm>
        </p:grpSpPr>
        <p:pic>
          <p:nvPicPr>
            <p:cNvPr id="6" name="Picture 2" descr="C:\Users\DataVizard\Desktop\EeA0ZB7XgAIwILH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832" y="2578454"/>
              <a:ext cx="252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DataVizard\Desktop\EeA0ZB7XgAIwILH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720"/>
            <a:stretch/>
          </p:blipFill>
          <p:spPr bwMode="auto">
            <a:xfrm>
              <a:off x="6391428" y="2578454"/>
              <a:ext cx="10784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:\Users\DataVizard\Desktop\EeA0ZB7XgAIwILH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720"/>
            <a:stretch/>
          </p:blipFill>
          <p:spPr bwMode="auto">
            <a:xfrm flipH="1">
              <a:off x="8985520" y="2578454"/>
              <a:ext cx="10784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ieren 2"/>
          <p:cNvGrpSpPr/>
          <p:nvPr/>
        </p:nvGrpSpPr>
        <p:grpSpPr>
          <a:xfrm>
            <a:off x="14211" y="51468"/>
            <a:ext cx="3296850" cy="5064497"/>
            <a:chOff x="14211" y="51468"/>
            <a:chExt cx="3296850" cy="5064497"/>
          </a:xfrm>
        </p:grpSpPr>
        <p:pic>
          <p:nvPicPr>
            <p:cNvPr id="32770" name="Picture 2" descr="C:\Users\DataVizard\Desktop\The_Wizard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" r="1435"/>
            <a:stretch/>
          </p:blipFill>
          <p:spPr bwMode="auto">
            <a:xfrm flipH="1">
              <a:off x="62081" y="51468"/>
              <a:ext cx="3248980" cy="5053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71" name="Picture 3" descr="C:\Users\DataVizard\Desktop\logo.png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48" y="1987848"/>
              <a:ext cx="2412000" cy="2792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/>
            <p:cNvSpPr/>
            <p:nvPr/>
          </p:nvSpPr>
          <p:spPr>
            <a:xfrm>
              <a:off x="14211" y="4946688"/>
              <a:ext cx="734496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Image </a:t>
              </a:r>
              <a:r>
                <a:rPr lang="de-DE" sz="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by</a:t>
              </a:r>
              <a:r>
                <a:rPr lang="de-DE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 Sean </a:t>
              </a:r>
              <a:r>
                <a:rPr lang="de-DE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McGrath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0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97"/>
          <a:stretch/>
        </p:blipFill>
        <p:spPr bwMode="auto">
          <a:xfrm>
            <a:off x="3655055" y="91773"/>
            <a:ext cx="4032000" cy="531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uppieren 3"/>
          <p:cNvGrpSpPr/>
          <p:nvPr/>
        </p:nvGrpSpPr>
        <p:grpSpPr>
          <a:xfrm>
            <a:off x="3652515" y="91779"/>
            <a:ext cx="4032893" cy="5309364"/>
            <a:chOff x="3652515" y="91779"/>
            <a:chExt cx="4032893" cy="5309364"/>
          </a:xfrm>
        </p:grpSpPr>
        <p:pic>
          <p:nvPicPr>
            <p:cNvPr id="13" name="Picture 8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866"/>
            <a:stretch/>
          </p:blipFill>
          <p:spPr bwMode="auto">
            <a:xfrm>
              <a:off x="3653408" y="91779"/>
              <a:ext cx="4032000" cy="1269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75534"/>
            <a:stretch/>
          </p:blipFill>
          <p:spPr bwMode="auto">
            <a:xfrm>
              <a:off x="3652515" y="1361440"/>
              <a:ext cx="4032000" cy="535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" t="41196" r="-41" b="33600"/>
            <a:stretch/>
          </p:blipFill>
          <p:spPr bwMode="auto">
            <a:xfrm>
              <a:off x="3652634" y="1897454"/>
              <a:ext cx="4032000" cy="3503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hteck 2"/>
            <p:cNvSpPr/>
            <p:nvPr/>
          </p:nvSpPr>
          <p:spPr>
            <a:xfrm>
              <a:off x="7529188" y="3867894"/>
              <a:ext cx="14401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" y="91779"/>
            <a:ext cx="3398400" cy="531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1043608" y="555526"/>
            <a:ext cx="1440160" cy="360040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43608" y="915566"/>
            <a:ext cx="2160240" cy="4032448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196652" y="34198"/>
            <a:ext cx="1910707" cy="1046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508104" y="1366494"/>
            <a:ext cx="1927285" cy="2775308"/>
            <a:chOff x="5508104" y="1333608"/>
            <a:chExt cx="1927285" cy="2775308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22"/>
            <a:stretch/>
          </p:blipFill>
          <p:spPr bwMode="auto">
            <a:xfrm>
              <a:off x="5508104" y="1333608"/>
              <a:ext cx="1927285" cy="2315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483"/>
            <a:stretch/>
          </p:blipFill>
          <p:spPr bwMode="auto">
            <a:xfrm>
              <a:off x="5508104" y="3634618"/>
              <a:ext cx="1927285" cy="474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613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652515" y="91779"/>
            <a:ext cx="4032893" cy="5309364"/>
            <a:chOff x="3652515" y="91779"/>
            <a:chExt cx="4032893" cy="5309364"/>
          </a:xfrm>
        </p:grpSpPr>
        <p:pic>
          <p:nvPicPr>
            <p:cNvPr id="13" name="Picture 8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866"/>
            <a:stretch/>
          </p:blipFill>
          <p:spPr bwMode="auto">
            <a:xfrm>
              <a:off x="3653408" y="91779"/>
              <a:ext cx="4032000" cy="1269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75534"/>
            <a:stretch/>
          </p:blipFill>
          <p:spPr bwMode="auto">
            <a:xfrm>
              <a:off x="3652515" y="1361440"/>
              <a:ext cx="4032000" cy="535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" t="41196" r="-41" b="33600"/>
            <a:stretch/>
          </p:blipFill>
          <p:spPr bwMode="auto">
            <a:xfrm>
              <a:off x="3652634" y="1897454"/>
              <a:ext cx="4032000" cy="3503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hteck 2"/>
            <p:cNvSpPr/>
            <p:nvPr/>
          </p:nvSpPr>
          <p:spPr>
            <a:xfrm>
              <a:off x="7529188" y="3867894"/>
              <a:ext cx="14401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" y="91779"/>
            <a:ext cx="3398400" cy="531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1043608" y="555526"/>
            <a:ext cx="1440160" cy="360040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43608" y="915566"/>
            <a:ext cx="2160240" cy="4032448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97"/>
          <a:stretch/>
        </p:blipFill>
        <p:spPr bwMode="auto">
          <a:xfrm>
            <a:off x="3655055" y="91773"/>
            <a:ext cx="4032000" cy="531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hteck 11"/>
          <p:cNvSpPr/>
          <p:nvPr/>
        </p:nvSpPr>
        <p:spPr>
          <a:xfrm>
            <a:off x="7196652" y="34198"/>
            <a:ext cx="1910707" cy="1046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1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taVizard\Google Drive\Work\DataViz\Teaching\2021_OutlierConf\img\penguins\penguins_scatter_a_ra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50" y="80239"/>
            <a:ext cx="4576500" cy="4068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143508" y="4199009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0" y="80239"/>
            <a:ext cx="4576500" cy="4067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899592" y="1831932"/>
            <a:ext cx="7290636" cy="19639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ggplot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(penguins, 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(x = 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bill_length_mm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y = 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bill_depth_mm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))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+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geom_point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species,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size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body_mass_g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),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alpha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.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5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+</a:t>
            </a:r>
          </a:p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theme_minimal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+</a:t>
            </a:r>
            <a:b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labs(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title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'Bill Dimensions of brush-tailed penguins',</a:t>
            </a:r>
            <a:b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x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'Bill length (mm)',</a:t>
            </a:r>
          </a:p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'Bill depth (mm)',</a:t>
            </a:r>
          </a:p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'Species',</a:t>
            </a:r>
            <a:b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size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'Body Mass (g)')</a:t>
            </a:r>
            <a:endParaRPr 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9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56" y="123478"/>
            <a:ext cx="7020780" cy="468051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4860032" y="431523"/>
            <a:ext cx="2088232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195736" y="7228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403648" y="94313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556048" y="8710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979712" y="575628"/>
            <a:ext cx="144016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237350" y="116317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389750" y="138131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259632" y="12375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259632" y="1527367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1259632" y="160157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259632" y="167485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331640" y="174680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1259632" y="182198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1259632" y="189504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1259632" y="196811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1266028" y="204230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1259632" y="21141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1259632" y="2183919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1259632" y="225932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1259632" y="2333289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1259632" y="240635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1259632" y="248041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59632" y="255264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1331640" y="269975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1259632" y="277190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1259632" y="284497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1259632" y="291909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1259632" y="29932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259632" y="306840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Rechteck 33"/>
          <p:cNvSpPr/>
          <p:nvPr/>
        </p:nvSpPr>
        <p:spPr>
          <a:xfrm>
            <a:off x="1259632" y="3358329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Rechteck 34"/>
          <p:cNvSpPr/>
          <p:nvPr/>
        </p:nvSpPr>
        <p:spPr>
          <a:xfrm>
            <a:off x="1259632" y="328436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1269202" y="343147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1259632" y="350679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1214074" y="357986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Rechteck 38"/>
          <p:cNvSpPr/>
          <p:nvPr/>
        </p:nvSpPr>
        <p:spPr>
          <a:xfrm>
            <a:off x="1215132" y="365292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Rechteck 39"/>
          <p:cNvSpPr/>
          <p:nvPr/>
        </p:nvSpPr>
        <p:spPr>
          <a:xfrm>
            <a:off x="1231066" y="372387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1237414" y="379588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1239530" y="386895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echteck 42"/>
          <p:cNvSpPr/>
          <p:nvPr/>
        </p:nvSpPr>
        <p:spPr>
          <a:xfrm>
            <a:off x="1236356" y="394307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Rechteck 44"/>
          <p:cNvSpPr/>
          <p:nvPr/>
        </p:nvSpPr>
        <p:spPr>
          <a:xfrm>
            <a:off x="1232124" y="40902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Rechteck 45"/>
          <p:cNvSpPr/>
          <p:nvPr/>
        </p:nvSpPr>
        <p:spPr>
          <a:xfrm>
            <a:off x="1217248" y="416227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Rechteck 46"/>
          <p:cNvSpPr/>
          <p:nvPr/>
        </p:nvSpPr>
        <p:spPr>
          <a:xfrm>
            <a:off x="1217248" y="423512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Rechteck 47"/>
          <p:cNvSpPr/>
          <p:nvPr/>
        </p:nvSpPr>
        <p:spPr>
          <a:xfrm>
            <a:off x="1216190" y="321135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Rechteck 48"/>
          <p:cNvSpPr/>
          <p:nvPr/>
        </p:nvSpPr>
        <p:spPr>
          <a:xfrm>
            <a:off x="1267549" y="313746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Rechteck 49"/>
          <p:cNvSpPr/>
          <p:nvPr/>
        </p:nvSpPr>
        <p:spPr>
          <a:xfrm>
            <a:off x="1275850" y="2626137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1331640" y="145482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Rechteck 51"/>
          <p:cNvSpPr/>
          <p:nvPr/>
        </p:nvSpPr>
        <p:spPr>
          <a:xfrm>
            <a:off x="1231066" y="130953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Rechteck 52"/>
          <p:cNvSpPr/>
          <p:nvPr/>
        </p:nvSpPr>
        <p:spPr>
          <a:xfrm>
            <a:off x="1237414" y="1089473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Rechteck 53"/>
          <p:cNvSpPr/>
          <p:nvPr/>
        </p:nvSpPr>
        <p:spPr>
          <a:xfrm>
            <a:off x="1610150" y="79671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Rechteck 54"/>
          <p:cNvSpPr/>
          <p:nvPr/>
        </p:nvSpPr>
        <p:spPr>
          <a:xfrm>
            <a:off x="4716016" y="503843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39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56" y="123478"/>
            <a:ext cx="7020780" cy="468051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4860032" y="431523"/>
            <a:ext cx="2088232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195736" y="7228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403648" y="94313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556048" y="8710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979712" y="575628"/>
            <a:ext cx="144016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237350" y="116317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389750" y="138131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259632" y="12375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259632" y="1527367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1259632" y="160157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259632" y="167485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331640" y="174680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1259632" y="182198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1259632" y="189504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1259632" y="196811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1266028" y="204230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1259632" y="21141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1259632" y="225932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1259632" y="2333289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1259632" y="240635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1259632" y="248041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1259632" y="255264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1331640" y="269975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1259632" y="277190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1259632" y="284497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1259632" y="291909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1259632" y="299321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259632" y="306840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Rechteck 33"/>
          <p:cNvSpPr/>
          <p:nvPr/>
        </p:nvSpPr>
        <p:spPr>
          <a:xfrm>
            <a:off x="1259632" y="3358329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Rechteck 34"/>
          <p:cNvSpPr/>
          <p:nvPr/>
        </p:nvSpPr>
        <p:spPr>
          <a:xfrm>
            <a:off x="1259632" y="328436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1269202" y="343147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1259632" y="350679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1237414" y="379588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1239530" y="386895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echteck 42"/>
          <p:cNvSpPr/>
          <p:nvPr/>
        </p:nvSpPr>
        <p:spPr>
          <a:xfrm>
            <a:off x="1236356" y="394307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Rechteck 44"/>
          <p:cNvSpPr/>
          <p:nvPr/>
        </p:nvSpPr>
        <p:spPr>
          <a:xfrm>
            <a:off x="1232124" y="4090266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Rechteck 45"/>
          <p:cNvSpPr/>
          <p:nvPr/>
        </p:nvSpPr>
        <p:spPr>
          <a:xfrm>
            <a:off x="1217248" y="416227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Rechteck 46"/>
          <p:cNvSpPr/>
          <p:nvPr/>
        </p:nvSpPr>
        <p:spPr>
          <a:xfrm>
            <a:off x="1217248" y="4235121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Rechteck 47"/>
          <p:cNvSpPr/>
          <p:nvPr/>
        </p:nvSpPr>
        <p:spPr>
          <a:xfrm>
            <a:off x="1216190" y="321135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Rechteck 48"/>
          <p:cNvSpPr/>
          <p:nvPr/>
        </p:nvSpPr>
        <p:spPr>
          <a:xfrm>
            <a:off x="1267549" y="3137462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Rechteck 49"/>
          <p:cNvSpPr/>
          <p:nvPr/>
        </p:nvSpPr>
        <p:spPr>
          <a:xfrm>
            <a:off x="1275850" y="2626137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1331640" y="145482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Rechteck 51"/>
          <p:cNvSpPr/>
          <p:nvPr/>
        </p:nvSpPr>
        <p:spPr>
          <a:xfrm>
            <a:off x="1231066" y="1309535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Rechteck 52"/>
          <p:cNvSpPr/>
          <p:nvPr/>
        </p:nvSpPr>
        <p:spPr>
          <a:xfrm>
            <a:off x="1237414" y="1089473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Rechteck 53"/>
          <p:cNvSpPr/>
          <p:nvPr/>
        </p:nvSpPr>
        <p:spPr>
          <a:xfrm>
            <a:off x="1610150" y="796714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6" name="Rechteck 55"/>
          <p:cNvSpPr/>
          <p:nvPr/>
        </p:nvSpPr>
        <p:spPr>
          <a:xfrm>
            <a:off x="1229964" y="4011910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Rechteck 56"/>
          <p:cNvSpPr/>
          <p:nvPr/>
        </p:nvSpPr>
        <p:spPr>
          <a:xfrm>
            <a:off x="1835696" y="1014088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8" name="Rechteck 57"/>
          <p:cNvSpPr/>
          <p:nvPr/>
        </p:nvSpPr>
        <p:spPr>
          <a:xfrm>
            <a:off x="2699792" y="647433"/>
            <a:ext cx="1080120" cy="64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00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de-DE" dirty="0" smtClean="0"/>
              <a:t>{</a:t>
            </a:r>
            <a:r>
              <a:rPr lang="de-DE" dirty="0" err="1" smtClean="0"/>
              <a:t>ggdist</a:t>
            </a:r>
            <a:r>
              <a:rPr lang="de-DE" dirty="0" smtClean="0"/>
              <a:t>}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Visualizations of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Distributions and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                 Uncertainty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/>
            </a:r>
            <a:b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1547664" y="915566"/>
            <a:ext cx="5364000" cy="3924000"/>
            <a:chOff x="179511" y="915566"/>
            <a:chExt cx="5364000" cy="3924000"/>
          </a:xfrm>
        </p:grpSpPr>
        <p:sp>
          <p:nvSpPr>
            <p:cNvPr id="8" name="Rechteck 7"/>
            <p:cNvSpPr/>
            <p:nvPr/>
          </p:nvSpPr>
          <p:spPr>
            <a:xfrm>
              <a:off x="179511" y="915566"/>
              <a:ext cx="5364000" cy="392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122" name="Picture 2" descr="C:\Users\DataVizard\Desktop\preview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232" y="975382"/>
              <a:ext cx="5213471" cy="3816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1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2286000" y="661458"/>
            <a:ext cx="4572000" cy="4140000"/>
            <a:chOff x="2107800" y="661458"/>
            <a:chExt cx="4572000" cy="4140000"/>
          </a:xfrm>
        </p:grpSpPr>
        <p:pic>
          <p:nvPicPr>
            <p:cNvPr id="6146" name="Picture 2" descr="C:\Users\DataVizard\Google Drive\Work\DataViz\Teaching\2020_NC3\lectures\01_introduction\img\SwiFCoIBMove_density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00" y="2571123"/>
              <a:ext cx="4572000" cy="223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Users\DataVizard\Google Drive\Work\DataViz\Teaching\2020_NC3\lectures\01_introduction\img\NLMR_case_stud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00" y="661458"/>
              <a:ext cx="4572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feld 6"/>
          <p:cNvSpPr txBox="1"/>
          <p:nvPr/>
        </p:nvSpPr>
        <p:spPr>
          <a:xfrm>
            <a:off x="1883641" y="4857250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Top: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Modified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from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Sciaini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i="1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et al. 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2018 </a:t>
            </a:r>
            <a:r>
              <a:rPr lang="de-DE" sz="700" i="1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Methods</a:t>
            </a:r>
            <a:r>
              <a:rPr lang="de-DE" sz="700" i="1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in </a:t>
            </a:r>
            <a:r>
              <a:rPr lang="de-DE" sz="700" i="1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Eoclogy</a:t>
            </a:r>
            <a:r>
              <a:rPr lang="de-DE" sz="700" i="1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&amp; Evolution 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| 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Bottom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: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Modified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from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Scherer </a:t>
            </a:r>
            <a:r>
              <a:rPr lang="de-DE" sz="700" i="1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et al. 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2020 </a:t>
            </a:r>
            <a:r>
              <a:rPr lang="de-DE" sz="700" i="1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Oikos</a:t>
            </a:r>
            <a:endParaRPr lang="de-DE" sz="700" i="1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15616" y="1491630"/>
            <a:ext cx="6912768" cy="1080120"/>
          </a:xfrm>
        </p:spPr>
        <p:txBody>
          <a:bodyPr/>
          <a:lstStyle/>
          <a:p>
            <a:pPr algn="ctr"/>
            <a:r>
              <a:rPr lang="de-DE" sz="8000" dirty="0">
                <a:solidFill>
                  <a:schemeClr val="bg1">
                    <a:lumMod val="95000"/>
                  </a:schemeClr>
                </a:solidFill>
              </a:rPr>
              <a:t>{</a:t>
            </a:r>
            <a:r>
              <a:rPr lang="de-DE" sz="8000" dirty="0" err="1" smtClean="0">
                <a:solidFill>
                  <a:schemeClr val="bg1">
                    <a:lumMod val="95000"/>
                  </a:schemeClr>
                </a:solidFill>
              </a:rPr>
              <a:t>ggtext</a:t>
            </a:r>
            <a:r>
              <a:rPr lang="de-DE" sz="8000" dirty="0" smtClean="0">
                <a:solidFill>
                  <a:schemeClr val="bg1">
                    <a:lumMod val="95000"/>
                  </a:schemeClr>
                </a:solidFill>
              </a:rPr>
              <a:t>} </a:t>
            </a:r>
            <a:r>
              <a:rPr lang="de-DE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de-DE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de-DE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865105" y="2768610"/>
            <a:ext cx="5413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Improved Text Rendering Support</a:t>
            </a:r>
            <a:endParaRPr lang="de-DE" sz="2800" dirty="0">
              <a:solidFill>
                <a:schemeClr val="bg1">
                  <a:lumMod val="65000"/>
                </a:schemeClr>
              </a:solidFill>
              <a:latin typeface="Aileron Light" pitchFamily="50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1943708" y="2709670"/>
            <a:ext cx="5256584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2286000" y="474302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wilkelab.org/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ggtext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1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8145" y="1347614"/>
            <a:ext cx="6387710" cy="31938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03896" y="627534"/>
            <a:ext cx="6984776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plot.subtitle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plot.caption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                    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strip.text</a:t>
            </a: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48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8145" y="1347614"/>
            <a:ext cx="6387710" cy="31938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611560" y="1633614"/>
            <a:ext cx="7920880" cy="17638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ggplot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(data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df_penguins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(x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bill_length_mm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y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bill_depth_mm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)) +  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geom_point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(color = species), alpha = .5) +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labs(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title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"Bill Dimensions of Brush-Tailed Penguins 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</a:t>
            </a:r>
            <a:r>
              <a:rPr lang="en-US" sz="1300" dirty="0" err="1">
                <a:solidFill>
                  <a:srgbClr val="E99059"/>
                </a:solidFill>
                <a:latin typeface="Overpass Mono" pitchFamily="50" charset="0"/>
              </a:rPr>
              <a:t>Pygoscelis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",</a:t>
            </a:r>
          </a:p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caption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"Data: Gorman, Williams &amp; Fraser (2014) 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</a:t>
            </a:r>
            <a:r>
              <a:rPr lang="en-US" sz="1300" dirty="0" err="1">
                <a:solidFill>
                  <a:srgbClr val="E99059"/>
                </a:solidFill>
                <a:latin typeface="Overpass Mono" pitchFamily="50" charset="0"/>
              </a:rPr>
              <a:t>PLoS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 ONE*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"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x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**Bill Length**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(mm)",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**Bill Depth**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(mm)"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+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theme_minimal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endParaRPr lang="de-DE" sz="1300" b="1" dirty="0">
              <a:solidFill>
                <a:schemeClr val="bg1">
                  <a:lumMod val="7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03896" y="627534"/>
            <a:ext cx="698477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Overpass" pitchFamily="2" charset="0"/>
              <a:buNone/>
            </a:pP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plot.subtitle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plot.caption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                    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strip.text</a:t>
            </a: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  <a:sym typeface="Wingdings" pitchFamily="2" charset="2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Support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99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8145" y="1347614"/>
            <a:ext cx="6387710" cy="31938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611560" y="1633614"/>
            <a:ext cx="7920880" cy="256411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ggplot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(data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df_penguins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(x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bill_length_mm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y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bill_depth_mm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)) +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geom_point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(color = species), alpha = .5) +</a:t>
            </a:r>
            <a:b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labs(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title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"Bill Dimensions of Brush-Tailed Penguins 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</a:t>
            </a:r>
            <a:r>
              <a:rPr lang="en-US" sz="1300" dirty="0" err="1">
                <a:solidFill>
                  <a:srgbClr val="E99059"/>
                </a:solidFill>
                <a:latin typeface="Overpass Mono" pitchFamily="50" charset="0"/>
              </a:rPr>
              <a:t>Pygoscelis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",</a:t>
            </a:r>
          </a:p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caption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"Data: Gorman, Williams &amp; Fraser (2014) 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</a:t>
            </a:r>
            <a:r>
              <a:rPr lang="en-US" sz="1300" dirty="0" err="1">
                <a:solidFill>
                  <a:srgbClr val="E99059"/>
                </a:solidFill>
                <a:latin typeface="Overpass Mono" pitchFamily="50" charset="0"/>
              </a:rPr>
              <a:t>PLoS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 ONE*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"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x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**Bill Length**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(mm)",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 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= "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**Bill Depth**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(mm)")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+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theme_minimal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+</a:t>
            </a:r>
            <a:endParaRPr lang="de-DE" sz="1300" b="1" dirty="0">
              <a:solidFill>
                <a:schemeClr val="bg1">
                  <a:lumMod val="75000"/>
                </a:schemeClr>
              </a:solidFill>
              <a:latin typeface="Overpass Mono" pitchFamily="50" charset="0"/>
            </a:endParaRPr>
          </a:p>
          <a:p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theme(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plot.title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rgbClr val="E99059"/>
                </a:solidFill>
                <a:latin typeface="Overpass Mono" pitchFamily="50" charset="0"/>
              </a:rPr>
              <a:t>element_markdown</a:t>
            </a:r>
            <a:r>
              <a:rPr lang="en-US" sz="1300" dirty="0" smtClean="0">
                <a:solidFill>
                  <a:srgbClr val="E99059"/>
                </a:solidFill>
                <a:latin typeface="Overpass Mono" pitchFamily="50" charset="0"/>
              </a:rPr>
              <a:t>()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plot.caption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rgbClr val="E99059"/>
                </a:solidFill>
                <a:latin typeface="Overpass Mono" pitchFamily="50" charset="0"/>
              </a:rPr>
              <a:t>element_markdown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()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axis.title.x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rgbClr val="E99059"/>
                </a:solidFill>
                <a:latin typeface="Overpass Mono" pitchFamily="50" charset="0"/>
              </a:rPr>
              <a:t>element_markdown</a:t>
            </a:r>
            <a:r>
              <a:rPr lang="en-US" sz="1300" dirty="0">
                <a:solidFill>
                  <a:srgbClr val="E99059"/>
                </a:solidFill>
                <a:latin typeface="Overpass Mono" pitchFamily="50" charset="0"/>
              </a:rPr>
              <a:t>()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axis.title.y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rgbClr val="E99059"/>
                </a:solidFill>
                <a:latin typeface="Overpass Mono" pitchFamily="50" charset="0"/>
              </a:rPr>
              <a:t>element_markdown</a:t>
            </a:r>
            <a:r>
              <a:rPr lang="en-US" sz="1300" dirty="0" smtClean="0">
                <a:solidFill>
                  <a:srgbClr val="E99059"/>
                </a:solidFill>
                <a:latin typeface="Overpass Mono" pitchFamily="50" charset="0"/>
              </a:rPr>
              <a:t>()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03896" y="627534"/>
            <a:ext cx="698477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Overpass" pitchFamily="2" charset="0"/>
              <a:buNone/>
            </a:pP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plot.subtitle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plot.caption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                    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strip.text</a:t>
            </a: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  <a:sym typeface="Wingdings" pitchFamily="2" charset="2"/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Support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73177" y="915566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&lt;i style='color:#28A87D;'&gt;</a:t>
            </a:r>
            <a:r>
              <a:rPr lang="pl-PL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Pygoscelis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&lt;/i&gt;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65"/>
          <a:stretch/>
        </p:blipFill>
        <p:spPr bwMode="auto">
          <a:xfrm>
            <a:off x="273177" y="2602230"/>
            <a:ext cx="6386400" cy="49925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273177" y="2088609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style='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font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-size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32pt;font-family:blacksword;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'&gt;</a:t>
            </a:r>
            <a:r>
              <a:rPr lang="pl-PL" sz="11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Pygoscelis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73177" y="3474607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img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src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='</a:t>
            </a:r>
            <a:r>
              <a:rPr lang="de-DE" sz="11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https://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cedricscherer.com/</a:t>
            </a:r>
            <a:r>
              <a:rPr lang="de-DE" sz="1100" b="1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img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/pygoscelis.jpg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‚ 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width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10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'/&gt;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273177" y="3994324"/>
            <a:ext cx="6386400" cy="576064"/>
            <a:chOff x="608144" y="4299942"/>
            <a:chExt cx="6386400" cy="576064"/>
          </a:xfrm>
        </p:grpSpPr>
        <p:sp>
          <p:nvSpPr>
            <p:cNvPr id="4" name="Rechteck 3"/>
            <p:cNvSpPr/>
            <p:nvPr/>
          </p:nvSpPr>
          <p:spPr>
            <a:xfrm>
              <a:off x="608144" y="4299942"/>
              <a:ext cx="6386400" cy="5760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" r="28880" b="90737"/>
            <a:stretch/>
          </p:blipFill>
          <p:spPr bwMode="auto">
            <a:xfrm>
              <a:off x="719328" y="4449468"/>
              <a:ext cx="4431792" cy="295858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C:\Users\DataVizard\Desktop\Manchot_0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812" y="4324326"/>
              <a:ext cx="567568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0"/>
          <a:stretch/>
        </p:blipFill>
        <p:spPr bwMode="auto">
          <a:xfrm>
            <a:off x="272522" y="1424646"/>
            <a:ext cx="6387710" cy="2864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21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65"/>
          <a:stretch/>
        </p:blipFill>
        <p:spPr bwMode="auto">
          <a:xfrm>
            <a:off x="273177" y="2602230"/>
            <a:ext cx="6386400" cy="49925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hteck 53"/>
          <p:cNvSpPr/>
          <p:nvPr/>
        </p:nvSpPr>
        <p:spPr>
          <a:xfrm>
            <a:off x="273177" y="3994324"/>
            <a:ext cx="6386400" cy="5760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r="28880" b="90737"/>
          <a:stretch/>
        </p:blipFill>
        <p:spPr bwMode="auto">
          <a:xfrm>
            <a:off x="384361" y="4143850"/>
            <a:ext cx="4431792" cy="295858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DataVizard\Desktop\Manchot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45" y="4018708"/>
            <a:ext cx="56756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hteck 56"/>
          <p:cNvSpPr/>
          <p:nvPr/>
        </p:nvSpPr>
        <p:spPr>
          <a:xfrm>
            <a:off x="273177" y="915566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&lt;i style='color:#28A87D;'&gt;</a:t>
            </a:r>
            <a:r>
              <a:rPr lang="pl-PL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Pygoscelis</a:t>
            </a:r>
            <a:r>
              <a:rPr lang="pl-PL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&lt;/i&gt;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273177" y="2088609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style='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font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-size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32pt;font-family:blacksword;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'&gt;</a:t>
            </a:r>
            <a:r>
              <a:rPr lang="pl-PL" sz="11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Pygoscelis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&lt;/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b</a:t>
            </a:r>
            <a:r>
              <a:rPr lang="pl-PL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273177" y="3474607"/>
            <a:ext cx="6386400" cy="438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216000" tIns="108000" rIns="144000" bIns="10800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&lt;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img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src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='</a:t>
            </a:r>
            <a:r>
              <a:rPr lang="de-DE" sz="11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https://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cedricscherer.com/</a:t>
            </a:r>
            <a:r>
              <a:rPr lang="de-DE" sz="1100" b="1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img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/pygoscelis.jpg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‚ </a:t>
            </a:r>
            <a:r>
              <a:rPr lang="de-DE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width</a:t>
            </a:r>
            <a:r>
              <a:rPr lang="de-DE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</a:t>
            </a:r>
            <a:r>
              <a:rPr lang="de-DE" sz="1100" b="1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10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'/&gt;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0"/>
          <a:stretch/>
        </p:blipFill>
        <p:spPr bwMode="auto">
          <a:xfrm>
            <a:off x="272522" y="1424646"/>
            <a:ext cx="6387710" cy="2864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83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19150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856306" y="4594369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2020/37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596336" y="1936698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13" name="Gruppieren 12"/>
          <p:cNvGrpSpPr/>
          <p:nvPr/>
        </p:nvGrpSpPr>
        <p:grpSpPr>
          <a:xfrm rot="381545">
            <a:off x="6540072" y="1764859"/>
            <a:ext cx="1060156" cy="489648"/>
            <a:chOff x="5676476" y="2698681"/>
            <a:chExt cx="1418812" cy="489648"/>
          </a:xfrm>
        </p:grpSpPr>
        <p:sp>
          <p:nvSpPr>
            <p:cNvPr id="16" name="Freihandform 15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 16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5751407" y="2432521"/>
            <a:ext cx="3318598" cy="53878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&lt;b style='</a:t>
            </a:r>
            <a:r>
              <a:rPr lang="de-DE" sz="90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color</a:t>
            </a: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:#d86b1d;'&gt;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Ross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" pitchFamily="2" charset="0"/>
              </a:rPr>
              <a:t>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&amp;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" pitchFamily="2" charset="0"/>
              </a:rPr>
              <a:t>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Rachel</a:t>
            </a: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&lt;/b&gt;</a:t>
            </a:r>
            <a:b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</a:b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&lt;b style='</a:t>
            </a:r>
            <a:r>
              <a:rPr lang="de-DE" sz="90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color</a:t>
            </a: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:#ba2a22;'&gt;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Rachel</a:t>
            </a:r>
            <a:r>
              <a:rPr lang="de-DE" sz="90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&lt;/b&gt;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&amp; </a:t>
            </a:r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Barry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1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Support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455" y="1357774"/>
            <a:ext cx="6386400" cy="31931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203896" y="627534"/>
            <a:ext cx="698477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element_textbox</a:t>
            </a:r>
            <a:r>
              <a:rPr lang="de-DE" sz="12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*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plot.subtitle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plot.caption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                 </a:t>
            </a:r>
            <a:r>
              <a:rPr lang="de-DE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strip.text</a:t>
            </a: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  <a:sym typeface="Wingdings" pitchFamily="2" charset="2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792410" y="1995686"/>
            <a:ext cx="5094000" cy="1680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txBody>
          <a:bodyPr wrap="square" lIns="180000" tIns="72000" rIns="108000" b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5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plot.title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= </a:t>
            </a:r>
            <a:r>
              <a:rPr lang="de-DE" sz="950" b="1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element_textbox_simple</a:t>
            </a: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(</a:t>
            </a:r>
            <a:b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</a:b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</a:t>
            </a:r>
            <a:r>
              <a:rPr lang="de-DE" sz="950" b="1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color</a:t>
            </a: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= "</a:t>
            </a:r>
            <a:r>
              <a:rPr lang="de-DE" sz="950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white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",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fill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=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"#28A87D", </a:t>
            </a:r>
            <a:r>
              <a:rPr lang="de-DE" sz="95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padding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= </a:t>
            </a:r>
            <a:r>
              <a:rPr lang="de-DE" sz="950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margin</a:t>
            </a:r>
            <a:r>
              <a:rPr lang="de-DE" sz="95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(</a:t>
            </a:r>
            <a:r>
              <a:rPr lang="de-DE" sz="950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rep</a:t>
            </a:r>
            <a:r>
              <a:rPr lang="de-DE" sz="95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(8, 4)</a:t>
            </a:r>
          </a:p>
          <a:p>
            <a:pPr>
              <a:lnSpc>
                <a:spcPct val="150000"/>
              </a:lnSpc>
            </a:pP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),</a:t>
            </a:r>
            <a:endParaRPr lang="de-DE" sz="950" b="1" dirty="0">
              <a:solidFill>
                <a:schemeClr val="bg1">
                  <a:lumMod val="50000"/>
                </a:schemeClr>
              </a:solidFill>
              <a:latin typeface="Overpass Mono" pitchFamily="50" charset="0"/>
            </a:endParaRPr>
          </a:p>
          <a:p>
            <a:pPr>
              <a:lnSpc>
                <a:spcPct val="150000"/>
              </a:lnSpc>
            </a:pPr>
            <a:r>
              <a:rPr lang="de-DE" sz="950" b="1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plot.caption</a:t>
            </a: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= </a:t>
            </a:r>
            <a:r>
              <a:rPr lang="de-DE" sz="95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element_textbox_simple</a:t>
            </a: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b="1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width</a:t>
            </a: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=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NULL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, </a:t>
            </a:r>
            <a:r>
              <a:rPr lang="de-DE" sz="95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padding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=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margin</a:t>
            </a:r>
            <a:r>
              <a:rPr lang="de-DE" sz="95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(</a:t>
            </a:r>
            <a:r>
              <a:rPr lang="de-DE" sz="950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rep</a:t>
            </a:r>
            <a:r>
              <a:rPr lang="de-DE" sz="95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(4, 4),</a:t>
            </a: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b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</a:b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 </a:t>
            </a:r>
            <a:r>
              <a:rPr lang="de-DE" sz="950" b="1" dirty="0" err="1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margin</a:t>
            </a: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=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margin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(t = 15)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, </a:t>
            </a:r>
            <a:r>
              <a:rPr lang="de-DE" sz="950" b="1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linetype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=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1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, r 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=</a:t>
            </a:r>
            <a:r>
              <a:rPr lang="de-DE" sz="950" b="1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 </a:t>
            </a:r>
            <a:r>
              <a:rPr lang="de-DE" sz="950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grid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::</a:t>
            </a:r>
            <a:r>
              <a:rPr lang="de-DE" sz="950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unit</a:t>
            </a:r>
            <a:r>
              <a:rPr lang="de-DE" sz="950" dirty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(8, "</a:t>
            </a:r>
            <a:r>
              <a:rPr lang="de-DE" sz="950" dirty="0" err="1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pt</a:t>
            </a:r>
            <a:r>
              <a:rPr lang="de-DE" sz="95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")</a:t>
            </a:r>
            <a:br>
              <a:rPr lang="de-DE" sz="950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</a:br>
            <a:r>
              <a:rPr lang="de-DE" sz="950" b="1" dirty="0" smtClean="0">
                <a:solidFill>
                  <a:schemeClr val="bg1">
                    <a:lumMod val="50000"/>
                  </a:schemeClr>
                </a:solidFill>
                <a:latin typeface="Overpass Mono" pitchFamily="50" charset="0"/>
              </a:rPr>
              <a:t>)</a:t>
            </a:r>
            <a:endParaRPr lang="de-DE" sz="9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2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Support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371600" y="1321226"/>
            <a:ext cx="6400801" cy="3410764"/>
            <a:chOff x="1043608" y="1392188"/>
            <a:chExt cx="6400801" cy="3410764"/>
          </a:xfrm>
        </p:grpSpPr>
        <p:pic>
          <p:nvPicPr>
            <p:cNvPr id="18434" name="Picture 2" descr="C:\Users\DataVizard\Desktop\r-facet-color-striptext-b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92188"/>
              <a:ext cx="6400801" cy="3200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/>
            <p:cNvSpPr/>
            <p:nvPr/>
          </p:nvSpPr>
          <p:spPr>
            <a:xfrm>
              <a:off x="1958008" y="4587508"/>
              <a:ext cx="4572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  <a:sym typeface="Wingdings" pitchFamily="2" charset="2"/>
                </a:rPr>
                <a:t>→</a:t>
              </a:r>
              <a:r>
                <a:rPr lang="de-DE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  <a:sym typeface="Wingdings" pitchFamily="2" charset="2"/>
                </a:rPr>
                <a:t> </a:t>
              </a:r>
              <a:r>
                <a:rPr lang="de-DE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cedricscherer.com/2019/08/05/a-ggplot2-tutorial-for-beautiful-plotting-in-r</a:t>
              </a:r>
              <a:r>
                <a:rPr lang="de-DE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swald" pitchFamily="2" charset="0"/>
                </a:rPr>
                <a:t>/#text</a:t>
              </a:r>
            </a:p>
          </p:txBody>
        </p:sp>
      </p:grpSp>
      <p:sp>
        <p:nvSpPr>
          <p:cNvPr id="10" name="Inhaltsplatzhalter 2"/>
          <p:cNvSpPr txBox="1">
            <a:spLocks/>
          </p:cNvSpPr>
          <p:nvPr/>
        </p:nvSpPr>
        <p:spPr>
          <a:xfrm>
            <a:off x="203896" y="627534"/>
            <a:ext cx="698477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element_textbox</a:t>
            </a:r>
            <a:r>
              <a:rPr lang="de-DE" sz="12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*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plot.subtitle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plot.caption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                 </a:t>
            </a:r>
            <a:r>
              <a:rPr lang="de-DE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axis.title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axis.text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strip.text</a:t>
            </a: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96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8145" y="1347614"/>
            <a:ext cx="6387710" cy="319385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03896" y="613173"/>
            <a:ext cx="698477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Overpass" pitchFamily="2" charset="0"/>
              <a:buNone/>
            </a:pP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geom_richtext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rendered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rotation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1" name="Freihandform 10"/>
          <p:cNvSpPr/>
          <p:nvPr/>
        </p:nvSpPr>
        <p:spPr>
          <a:xfrm rot="11311332" flipH="1" flipV="1">
            <a:off x="1829756" y="2080838"/>
            <a:ext cx="83651" cy="63174"/>
          </a:xfrm>
          <a:custGeom>
            <a:avLst/>
            <a:gdLst>
              <a:gd name="connsiteX0" fmla="*/ 15240 w 111853"/>
              <a:gd name="connsiteY0" fmla="*/ 0 h 96520"/>
              <a:gd name="connsiteX1" fmla="*/ 111760 w 111853"/>
              <a:gd name="connsiteY1" fmla="*/ 20320 h 96520"/>
              <a:gd name="connsiteX2" fmla="*/ 0 w 111853"/>
              <a:gd name="connsiteY2" fmla="*/ 96520 h 96520"/>
              <a:gd name="connsiteX3" fmla="*/ 0 w 111853"/>
              <a:gd name="connsiteY3" fmla="*/ 96520 h 9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53" h="96520">
                <a:moveTo>
                  <a:pt x="15240" y="0"/>
                </a:moveTo>
                <a:cubicBezTo>
                  <a:pt x="64770" y="2116"/>
                  <a:pt x="114300" y="4233"/>
                  <a:pt x="111760" y="20320"/>
                </a:cubicBezTo>
                <a:cubicBezTo>
                  <a:pt x="109220" y="36407"/>
                  <a:pt x="0" y="96520"/>
                  <a:pt x="0" y="96520"/>
                </a:cubicBezTo>
                <a:lnTo>
                  <a:pt x="0" y="9652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2011680" y="828318"/>
            <a:ext cx="1980000" cy="36000"/>
          </a:xfrm>
          <a:custGeom>
            <a:avLst/>
            <a:gdLst>
              <a:gd name="connsiteX0" fmla="*/ 0 w 1493520"/>
              <a:gd name="connsiteY0" fmla="*/ 60960 h 107210"/>
              <a:gd name="connsiteX1" fmla="*/ 76200 w 1493520"/>
              <a:gd name="connsiteY1" fmla="*/ 0 h 107210"/>
              <a:gd name="connsiteX2" fmla="*/ 187960 w 1493520"/>
              <a:gd name="connsiteY2" fmla="*/ 0 h 107210"/>
              <a:gd name="connsiteX3" fmla="*/ 264160 w 1493520"/>
              <a:gd name="connsiteY3" fmla="*/ 60960 h 107210"/>
              <a:gd name="connsiteX4" fmla="*/ 365760 w 1493520"/>
              <a:gd name="connsiteY4" fmla="*/ 91440 h 107210"/>
              <a:gd name="connsiteX5" fmla="*/ 477520 w 1493520"/>
              <a:gd name="connsiteY5" fmla="*/ 60960 h 107210"/>
              <a:gd name="connsiteX6" fmla="*/ 518160 w 1493520"/>
              <a:gd name="connsiteY6" fmla="*/ 35560 h 107210"/>
              <a:gd name="connsiteX7" fmla="*/ 594360 w 1493520"/>
              <a:gd name="connsiteY7" fmla="*/ 10160 h 107210"/>
              <a:gd name="connsiteX8" fmla="*/ 670560 w 1493520"/>
              <a:gd name="connsiteY8" fmla="*/ 5080 h 107210"/>
              <a:gd name="connsiteX9" fmla="*/ 731520 w 1493520"/>
              <a:gd name="connsiteY9" fmla="*/ 30480 h 107210"/>
              <a:gd name="connsiteX10" fmla="*/ 792480 w 1493520"/>
              <a:gd name="connsiteY10" fmla="*/ 66040 h 107210"/>
              <a:gd name="connsiteX11" fmla="*/ 858520 w 1493520"/>
              <a:gd name="connsiteY11" fmla="*/ 81280 h 107210"/>
              <a:gd name="connsiteX12" fmla="*/ 919480 w 1493520"/>
              <a:gd name="connsiteY12" fmla="*/ 60960 h 107210"/>
              <a:gd name="connsiteX13" fmla="*/ 949960 w 1493520"/>
              <a:gd name="connsiteY13" fmla="*/ 35560 h 107210"/>
              <a:gd name="connsiteX14" fmla="*/ 1026160 w 1493520"/>
              <a:gd name="connsiteY14" fmla="*/ 5080 h 107210"/>
              <a:gd name="connsiteX15" fmla="*/ 1076960 w 1493520"/>
              <a:gd name="connsiteY15" fmla="*/ 5080 h 107210"/>
              <a:gd name="connsiteX16" fmla="*/ 1112520 w 1493520"/>
              <a:gd name="connsiteY16" fmla="*/ 15240 h 107210"/>
              <a:gd name="connsiteX17" fmla="*/ 1163320 w 1493520"/>
              <a:gd name="connsiteY17" fmla="*/ 50800 h 107210"/>
              <a:gd name="connsiteX18" fmla="*/ 1203960 w 1493520"/>
              <a:gd name="connsiteY18" fmla="*/ 91440 h 107210"/>
              <a:gd name="connsiteX19" fmla="*/ 1239520 w 1493520"/>
              <a:gd name="connsiteY19" fmla="*/ 106680 h 107210"/>
              <a:gd name="connsiteX20" fmla="*/ 1300480 w 1493520"/>
              <a:gd name="connsiteY20" fmla="*/ 101600 h 107210"/>
              <a:gd name="connsiteX21" fmla="*/ 1336040 w 1493520"/>
              <a:gd name="connsiteY21" fmla="*/ 81280 h 107210"/>
              <a:gd name="connsiteX22" fmla="*/ 1351280 w 1493520"/>
              <a:gd name="connsiteY22" fmla="*/ 66040 h 107210"/>
              <a:gd name="connsiteX23" fmla="*/ 1371600 w 1493520"/>
              <a:gd name="connsiteY23" fmla="*/ 50800 h 107210"/>
              <a:gd name="connsiteX24" fmla="*/ 1427480 w 1493520"/>
              <a:gd name="connsiteY24" fmla="*/ 66040 h 107210"/>
              <a:gd name="connsiteX25" fmla="*/ 1463040 w 1493520"/>
              <a:gd name="connsiteY25" fmla="*/ 81280 h 107210"/>
              <a:gd name="connsiteX26" fmla="*/ 1493520 w 1493520"/>
              <a:gd name="connsiteY26" fmla="*/ 81280 h 1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93520" h="107210">
                <a:moveTo>
                  <a:pt x="0" y="60960"/>
                </a:moveTo>
                <a:cubicBezTo>
                  <a:pt x="22436" y="35560"/>
                  <a:pt x="44873" y="10160"/>
                  <a:pt x="76200" y="0"/>
                </a:cubicBezTo>
                <a:cubicBezTo>
                  <a:pt x="107527" y="-10160"/>
                  <a:pt x="156633" y="-10160"/>
                  <a:pt x="187960" y="0"/>
                </a:cubicBezTo>
                <a:cubicBezTo>
                  <a:pt x="219287" y="10160"/>
                  <a:pt x="234527" y="45720"/>
                  <a:pt x="264160" y="60960"/>
                </a:cubicBezTo>
                <a:cubicBezTo>
                  <a:pt x="293793" y="76200"/>
                  <a:pt x="330200" y="91440"/>
                  <a:pt x="365760" y="91440"/>
                </a:cubicBezTo>
                <a:cubicBezTo>
                  <a:pt x="401320" y="91440"/>
                  <a:pt x="452120" y="70273"/>
                  <a:pt x="477520" y="60960"/>
                </a:cubicBezTo>
                <a:cubicBezTo>
                  <a:pt x="502920" y="51647"/>
                  <a:pt x="498687" y="44027"/>
                  <a:pt x="518160" y="35560"/>
                </a:cubicBezTo>
                <a:cubicBezTo>
                  <a:pt x="537633" y="27093"/>
                  <a:pt x="568960" y="15240"/>
                  <a:pt x="594360" y="10160"/>
                </a:cubicBezTo>
                <a:cubicBezTo>
                  <a:pt x="619760" y="5080"/>
                  <a:pt x="647700" y="1693"/>
                  <a:pt x="670560" y="5080"/>
                </a:cubicBezTo>
                <a:cubicBezTo>
                  <a:pt x="693420" y="8467"/>
                  <a:pt x="711200" y="20320"/>
                  <a:pt x="731520" y="30480"/>
                </a:cubicBezTo>
                <a:cubicBezTo>
                  <a:pt x="751840" y="40640"/>
                  <a:pt x="771313" y="57573"/>
                  <a:pt x="792480" y="66040"/>
                </a:cubicBezTo>
                <a:cubicBezTo>
                  <a:pt x="813647" y="74507"/>
                  <a:pt x="837353" y="82127"/>
                  <a:pt x="858520" y="81280"/>
                </a:cubicBezTo>
                <a:cubicBezTo>
                  <a:pt x="879687" y="80433"/>
                  <a:pt x="904240" y="68580"/>
                  <a:pt x="919480" y="60960"/>
                </a:cubicBezTo>
                <a:cubicBezTo>
                  <a:pt x="934720" y="53340"/>
                  <a:pt x="932180" y="44873"/>
                  <a:pt x="949960" y="35560"/>
                </a:cubicBezTo>
                <a:cubicBezTo>
                  <a:pt x="967740" y="26247"/>
                  <a:pt x="1004993" y="10160"/>
                  <a:pt x="1026160" y="5080"/>
                </a:cubicBezTo>
                <a:cubicBezTo>
                  <a:pt x="1047327" y="0"/>
                  <a:pt x="1062567" y="3387"/>
                  <a:pt x="1076960" y="5080"/>
                </a:cubicBezTo>
                <a:cubicBezTo>
                  <a:pt x="1091353" y="6773"/>
                  <a:pt x="1098127" y="7620"/>
                  <a:pt x="1112520" y="15240"/>
                </a:cubicBezTo>
                <a:cubicBezTo>
                  <a:pt x="1126913" y="22860"/>
                  <a:pt x="1148080" y="38100"/>
                  <a:pt x="1163320" y="50800"/>
                </a:cubicBezTo>
                <a:cubicBezTo>
                  <a:pt x="1178560" y="63500"/>
                  <a:pt x="1191260" y="82127"/>
                  <a:pt x="1203960" y="91440"/>
                </a:cubicBezTo>
                <a:cubicBezTo>
                  <a:pt x="1216660" y="100753"/>
                  <a:pt x="1223433" y="104987"/>
                  <a:pt x="1239520" y="106680"/>
                </a:cubicBezTo>
                <a:cubicBezTo>
                  <a:pt x="1255607" y="108373"/>
                  <a:pt x="1284393" y="105833"/>
                  <a:pt x="1300480" y="101600"/>
                </a:cubicBezTo>
                <a:cubicBezTo>
                  <a:pt x="1316567" y="97367"/>
                  <a:pt x="1327573" y="87207"/>
                  <a:pt x="1336040" y="81280"/>
                </a:cubicBezTo>
                <a:cubicBezTo>
                  <a:pt x="1344507" y="75353"/>
                  <a:pt x="1345353" y="71120"/>
                  <a:pt x="1351280" y="66040"/>
                </a:cubicBezTo>
                <a:cubicBezTo>
                  <a:pt x="1357207" y="60960"/>
                  <a:pt x="1358900" y="50800"/>
                  <a:pt x="1371600" y="50800"/>
                </a:cubicBezTo>
                <a:cubicBezTo>
                  <a:pt x="1384300" y="50800"/>
                  <a:pt x="1412240" y="60960"/>
                  <a:pt x="1427480" y="66040"/>
                </a:cubicBezTo>
                <a:cubicBezTo>
                  <a:pt x="1442720" y="71120"/>
                  <a:pt x="1452033" y="78740"/>
                  <a:pt x="1463040" y="81280"/>
                </a:cubicBezTo>
                <a:cubicBezTo>
                  <a:pt x="1474047" y="83820"/>
                  <a:pt x="1483783" y="82550"/>
                  <a:pt x="1493520" y="81280"/>
                </a:cubicBez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1434128" y="833119"/>
            <a:ext cx="844954" cy="1286263"/>
          </a:xfrm>
          <a:custGeom>
            <a:avLst/>
            <a:gdLst>
              <a:gd name="connsiteX0" fmla="*/ 844954 w 844954"/>
              <a:gd name="connsiteY0" fmla="*/ 0 h 1026160"/>
              <a:gd name="connsiteX1" fmla="*/ 677314 w 844954"/>
              <a:gd name="connsiteY1" fmla="*/ 35560 h 1026160"/>
              <a:gd name="connsiteX2" fmla="*/ 367434 w 844954"/>
              <a:gd name="connsiteY2" fmla="*/ 111760 h 1026160"/>
              <a:gd name="connsiteX3" fmla="*/ 148994 w 844954"/>
              <a:gd name="connsiteY3" fmla="*/ 254000 h 1026160"/>
              <a:gd name="connsiteX4" fmla="*/ 27074 w 844954"/>
              <a:gd name="connsiteY4" fmla="*/ 411480 h 1026160"/>
              <a:gd name="connsiteX5" fmla="*/ 1674 w 844954"/>
              <a:gd name="connsiteY5" fmla="*/ 558800 h 1026160"/>
              <a:gd name="connsiteX6" fmla="*/ 57554 w 844954"/>
              <a:gd name="connsiteY6" fmla="*/ 746760 h 1026160"/>
              <a:gd name="connsiteX7" fmla="*/ 169314 w 844954"/>
              <a:gd name="connsiteY7" fmla="*/ 883920 h 1026160"/>
              <a:gd name="connsiteX8" fmla="*/ 367434 w 844954"/>
              <a:gd name="connsiteY8" fmla="*/ 1000760 h 1026160"/>
              <a:gd name="connsiteX9" fmla="*/ 474114 w 844954"/>
              <a:gd name="connsiteY9" fmla="*/ 1026160 h 1026160"/>
              <a:gd name="connsiteX10" fmla="*/ 474114 w 844954"/>
              <a:gd name="connsiteY10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4954" h="1026160">
                <a:moveTo>
                  <a:pt x="844954" y="0"/>
                </a:moveTo>
                <a:cubicBezTo>
                  <a:pt x="800927" y="8466"/>
                  <a:pt x="756901" y="16933"/>
                  <a:pt x="677314" y="35560"/>
                </a:cubicBezTo>
                <a:cubicBezTo>
                  <a:pt x="597727" y="54187"/>
                  <a:pt x="455487" y="75353"/>
                  <a:pt x="367434" y="111760"/>
                </a:cubicBezTo>
                <a:cubicBezTo>
                  <a:pt x="279381" y="148167"/>
                  <a:pt x="205721" y="204047"/>
                  <a:pt x="148994" y="254000"/>
                </a:cubicBezTo>
                <a:cubicBezTo>
                  <a:pt x="92267" y="303953"/>
                  <a:pt x="51627" y="360680"/>
                  <a:pt x="27074" y="411480"/>
                </a:cubicBezTo>
                <a:cubicBezTo>
                  <a:pt x="2521" y="462280"/>
                  <a:pt x="-3406" y="502920"/>
                  <a:pt x="1674" y="558800"/>
                </a:cubicBezTo>
                <a:cubicBezTo>
                  <a:pt x="6754" y="614680"/>
                  <a:pt x="29614" y="692573"/>
                  <a:pt x="57554" y="746760"/>
                </a:cubicBezTo>
                <a:cubicBezTo>
                  <a:pt x="85494" y="800947"/>
                  <a:pt x="117667" y="841587"/>
                  <a:pt x="169314" y="883920"/>
                </a:cubicBezTo>
                <a:cubicBezTo>
                  <a:pt x="220961" y="926253"/>
                  <a:pt x="316634" y="977053"/>
                  <a:pt x="367434" y="1000760"/>
                </a:cubicBezTo>
                <a:cubicBezTo>
                  <a:pt x="418234" y="1024467"/>
                  <a:pt x="474114" y="1026160"/>
                  <a:pt x="474114" y="1026160"/>
                </a:cubicBezTo>
                <a:lnTo>
                  <a:pt x="474114" y="102616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6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2050" name="Picture 2" descr="C:\Users\DataVizard\Google Drive\Work\DataViz\Challenges\TidyTuesday\plots\_all\2020_28_CoffeeRatings_ex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15" y="661458"/>
            <a:ext cx="4928571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883641" y="4868825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2020/28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Support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pic>
        <p:nvPicPr>
          <p:cNvPr id="19458" name="Picture 2" descr="C:\Users\DataVizard\Google Drive\Work\DataViz\Challenges\TidyTuesday\plots\_all\2020_32_EuropeanEnerg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92" y="1127389"/>
            <a:ext cx="6215424" cy="359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ihandform 7"/>
          <p:cNvSpPr/>
          <p:nvPr/>
        </p:nvSpPr>
        <p:spPr>
          <a:xfrm>
            <a:off x="1938184" y="1029982"/>
            <a:ext cx="2808312" cy="51243"/>
          </a:xfrm>
          <a:custGeom>
            <a:avLst/>
            <a:gdLst>
              <a:gd name="connsiteX0" fmla="*/ 0 w 2275840"/>
              <a:gd name="connsiteY0" fmla="*/ 177829 h 177845"/>
              <a:gd name="connsiteX1" fmla="*/ 208280 w 2275840"/>
              <a:gd name="connsiteY1" fmla="*/ 29 h 177845"/>
              <a:gd name="connsiteX2" fmla="*/ 502920 w 2275840"/>
              <a:gd name="connsiteY2" fmla="*/ 162589 h 177845"/>
              <a:gd name="connsiteX3" fmla="*/ 802640 w 2275840"/>
              <a:gd name="connsiteY3" fmla="*/ 20349 h 177845"/>
              <a:gd name="connsiteX4" fmla="*/ 1112520 w 2275840"/>
              <a:gd name="connsiteY4" fmla="*/ 152429 h 177845"/>
              <a:gd name="connsiteX5" fmla="*/ 1320800 w 2275840"/>
              <a:gd name="connsiteY5" fmla="*/ 45749 h 177845"/>
              <a:gd name="connsiteX6" fmla="*/ 1584960 w 2275840"/>
              <a:gd name="connsiteY6" fmla="*/ 177829 h 177845"/>
              <a:gd name="connsiteX7" fmla="*/ 1737360 w 2275840"/>
              <a:gd name="connsiteY7" fmla="*/ 35589 h 177845"/>
              <a:gd name="connsiteX8" fmla="*/ 2037080 w 2275840"/>
              <a:gd name="connsiteY8" fmla="*/ 167669 h 177845"/>
              <a:gd name="connsiteX9" fmla="*/ 2169160 w 2275840"/>
              <a:gd name="connsiteY9" fmla="*/ 91469 h 177845"/>
              <a:gd name="connsiteX10" fmla="*/ 2275840 w 2275840"/>
              <a:gd name="connsiteY10" fmla="*/ 60989 h 17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5840" h="177845">
                <a:moveTo>
                  <a:pt x="0" y="177829"/>
                </a:moveTo>
                <a:cubicBezTo>
                  <a:pt x="62230" y="90199"/>
                  <a:pt x="124460" y="2569"/>
                  <a:pt x="208280" y="29"/>
                </a:cubicBezTo>
                <a:cubicBezTo>
                  <a:pt x="292100" y="-2511"/>
                  <a:pt x="403860" y="159202"/>
                  <a:pt x="502920" y="162589"/>
                </a:cubicBezTo>
                <a:cubicBezTo>
                  <a:pt x="601980" y="165976"/>
                  <a:pt x="701040" y="22042"/>
                  <a:pt x="802640" y="20349"/>
                </a:cubicBezTo>
                <a:cubicBezTo>
                  <a:pt x="904240" y="18656"/>
                  <a:pt x="1026160" y="148196"/>
                  <a:pt x="1112520" y="152429"/>
                </a:cubicBezTo>
                <a:cubicBezTo>
                  <a:pt x="1198880" y="156662"/>
                  <a:pt x="1242060" y="41516"/>
                  <a:pt x="1320800" y="45749"/>
                </a:cubicBezTo>
                <a:cubicBezTo>
                  <a:pt x="1399540" y="49982"/>
                  <a:pt x="1515533" y="179522"/>
                  <a:pt x="1584960" y="177829"/>
                </a:cubicBezTo>
                <a:cubicBezTo>
                  <a:pt x="1654387" y="176136"/>
                  <a:pt x="1662007" y="37282"/>
                  <a:pt x="1737360" y="35589"/>
                </a:cubicBezTo>
                <a:cubicBezTo>
                  <a:pt x="1812713" y="33896"/>
                  <a:pt x="1965113" y="158356"/>
                  <a:pt x="2037080" y="167669"/>
                </a:cubicBezTo>
                <a:cubicBezTo>
                  <a:pt x="2109047" y="176982"/>
                  <a:pt x="2129367" y="109249"/>
                  <a:pt x="2169160" y="91469"/>
                </a:cubicBezTo>
                <a:cubicBezTo>
                  <a:pt x="2208953" y="73689"/>
                  <a:pt x="2242396" y="67339"/>
                  <a:pt x="2275840" y="60989"/>
                </a:cubicBez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 rot="8095921" flipV="1">
            <a:off x="1545538" y="1015788"/>
            <a:ext cx="1126714" cy="753870"/>
            <a:chOff x="1923419" y="3747821"/>
            <a:chExt cx="729334" cy="434291"/>
          </a:xfrm>
        </p:grpSpPr>
        <p:sp>
          <p:nvSpPr>
            <p:cNvPr id="14" name="Freihandform 13"/>
            <p:cNvSpPr/>
            <p:nvPr/>
          </p:nvSpPr>
          <p:spPr>
            <a:xfrm rot="1060507">
              <a:off x="1923419" y="3747821"/>
              <a:ext cx="637198" cy="434291"/>
            </a:xfrm>
            <a:custGeom>
              <a:avLst/>
              <a:gdLst>
                <a:gd name="connsiteX0" fmla="*/ 782320 w 782320"/>
                <a:gd name="connsiteY0" fmla="*/ 0 h 538644"/>
                <a:gd name="connsiteX1" fmla="*/ 746760 w 782320"/>
                <a:gd name="connsiteY1" fmla="*/ 121920 h 538644"/>
                <a:gd name="connsiteX2" fmla="*/ 685800 w 782320"/>
                <a:gd name="connsiteY2" fmla="*/ 254000 h 538644"/>
                <a:gd name="connsiteX3" fmla="*/ 609600 w 782320"/>
                <a:gd name="connsiteY3" fmla="*/ 355600 h 538644"/>
                <a:gd name="connsiteX4" fmla="*/ 543560 w 782320"/>
                <a:gd name="connsiteY4" fmla="*/ 406400 h 538644"/>
                <a:gd name="connsiteX5" fmla="*/ 350520 w 782320"/>
                <a:gd name="connsiteY5" fmla="*/ 497840 h 538644"/>
                <a:gd name="connsiteX6" fmla="*/ 213360 w 782320"/>
                <a:gd name="connsiteY6" fmla="*/ 523240 h 538644"/>
                <a:gd name="connsiteX7" fmla="*/ 177800 w 782320"/>
                <a:gd name="connsiteY7" fmla="*/ 528320 h 538644"/>
                <a:gd name="connsiteX8" fmla="*/ 91440 w 782320"/>
                <a:gd name="connsiteY8" fmla="*/ 538480 h 538644"/>
                <a:gd name="connsiteX9" fmla="*/ 25400 w 782320"/>
                <a:gd name="connsiteY9" fmla="*/ 533400 h 538644"/>
                <a:gd name="connsiteX10" fmla="*/ 0 w 782320"/>
                <a:gd name="connsiteY10" fmla="*/ 518160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320" h="538644">
                  <a:moveTo>
                    <a:pt x="782320" y="0"/>
                  </a:moveTo>
                  <a:cubicBezTo>
                    <a:pt x="772583" y="39793"/>
                    <a:pt x="762847" y="79587"/>
                    <a:pt x="746760" y="121920"/>
                  </a:cubicBezTo>
                  <a:cubicBezTo>
                    <a:pt x="730673" y="164253"/>
                    <a:pt x="708660" y="215053"/>
                    <a:pt x="685800" y="254000"/>
                  </a:cubicBezTo>
                  <a:cubicBezTo>
                    <a:pt x="662940" y="292947"/>
                    <a:pt x="633307" y="330200"/>
                    <a:pt x="609600" y="355600"/>
                  </a:cubicBezTo>
                  <a:cubicBezTo>
                    <a:pt x="585893" y="381000"/>
                    <a:pt x="586740" y="382693"/>
                    <a:pt x="543560" y="406400"/>
                  </a:cubicBezTo>
                  <a:cubicBezTo>
                    <a:pt x="500380" y="430107"/>
                    <a:pt x="405553" y="478367"/>
                    <a:pt x="350520" y="497840"/>
                  </a:cubicBezTo>
                  <a:cubicBezTo>
                    <a:pt x="295487" y="517313"/>
                    <a:pt x="242147" y="518160"/>
                    <a:pt x="213360" y="523240"/>
                  </a:cubicBezTo>
                  <a:cubicBezTo>
                    <a:pt x="184573" y="528320"/>
                    <a:pt x="177800" y="528320"/>
                    <a:pt x="177800" y="528320"/>
                  </a:cubicBezTo>
                  <a:cubicBezTo>
                    <a:pt x="157480" y="530860"/>
                    <a:pt x="116840" y="537633"/>
                    <a:pt x="91440" y="538480"/>
                  </a:cubicBezTo>
                  <a:cubicBezTo>
                    <a:pt x="66040" y="539327"/>
                    <a:pt x="40640" y="536787"/>
                    <a:pt x="25400" y="533400"/>
                  </a:cubicBezTo>
                  <a:cubicBezTo>
                    <a:pt x="10160" y="530013"/>
                    <a:pt x="5080" y="524086"/>
                    <a:pt x="0" y="518160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 rot="18277954">
              <a:off x="2556377" y="3846724"/>
              <a:ext cx="106343" cy="86409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Inhaltsplatzhalter 2"/>
          <p:cNvSpPr>
            <a:spLocks noGrp="1"/>
          </p:cNvSpPr>
          <p:nvPr>
            <p:ph idx="1"/>
          </p:nvPr>
        </p:nvSpPr>
        <p:spPr>
          <a:xfrm>
            <a:off x="203896" y="613173"/>
            <a:ext cx="6984776" cy="64807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geom_richtext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rendered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rotation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geom_textbox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  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rendered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boxes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with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word-wrapping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73791" y="4690312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2020/32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2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8145" y="1578878"/>
            <a:ext cx="6387710" cy="31938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03896" y="627534"/>
            <a:ext cx="6984776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 err="1" smtClean="0">
                <a:latin typeface="Overpass Mono" pitchFamily="50" charset="0"/>
              </a:rPr>
              <a:t>element_markdown</a:t>
            </a:r>
            <a:r>
              <a:rPr lang="de-DE" sz="1400" dirty="0" smtClean="0">
                <a:latin typeface="Overpass Mono" pitchFamily="50" charset="0"/>
              </a:rPr>
              <a:t>() 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plot.title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plot.subtitle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plot.caption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br>
              <a:rPr lang="de-DE" sz="1400" dirty="0" smtClean="0">
                <a:latin typeface="Overpass Mono" pitchFamily="50" charset="0"/>
                <a:sym typeface="Wingdings" pitchFamily="2" charset="2"/>
              </a:rPr>
            </a:b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                    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axis.title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axis.text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strip.text</a:t>
            </a:r>
            <a:endParaRPr lang="de-DE" sz="1400" dirty="0" smtClean="0">
              <a:latin typeface="Overpass Mono" pitchFamily="50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de-DE" sz="1400" dirty="0">
              <a:latin typeface="Overpass Mono" pitchFamily="50" charset="0"/>
              <a:sym typeface="Wingdings" pitchFamily="2" charset="2"/>
            </a:endParaRPr>
          </a:p>
          <a:p>
            <a:pPr marL="0" indent="0">
              <a:buNone/>
            </a:pPr>
            <a:endParaRPr lang="de-DE" sz="1400" dirty="0">
              <a:latin typeface="Overpass Mono" pitchFamily="50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Text </a:t>
            </a:r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>Rendering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6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8145" y="1578878"/>
            <a:ext cx="6387710" cy="319385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611560" y="1834398"/>
            <a:ext cx="7920880" cy="276417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ggplot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(data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df_penguins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(x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bill_length_mm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y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bill_depth_mm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)) +  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geom_point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aes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(color = species), alpha = .5) +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labs(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title = "Bill Dimensions of Brush-Tailed Penguins </a:t>
            </a:r>
            <a:r>
              <a:rPr 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verpass Mono" pitchFamily="50" charset="0"/>
              </a:rPr>
              <a:t>                </a:t>
            </a:r>
            <a:r>
              <a:rPr lang="pl-PL" sz="1300" b="1" dirty="0" smtClean="0">
                <a:solidFill>
                  <a:srgbClr val="E99059"/>
                </a:solidFill>
                <a:latin typeface="Overpass Mono" pitchFamily="50" charset="0"/>
              </a:rPr>
              <a:t>&lt;</a:t>
            </a:r>
            <a:r>
              <a:rPr lang="pl-PL" sz="1300" b="1" dirty="0">
                <a:solidFill>
                  <a:srgbClr val="E99059"/>
                </a:solidFill>
                <a:latin typeface="Overpass Mono" pitchFamily="50" charset="0"/>
              </a:rPr>
              <a:t>i style='color:#</a:t>
            </a:r>
            <a:r>
              <a:rPr lang="pl-PL" sz="1300" b="1" dirty="0" smtClean="0">
                <a:solidFill>
                  <a:srgbClr val="E99059"/>
                </a:solidFill>
                <a:latin typeface="Overpass Mono" pitchFamily="50" charset="0"/>
              </a:rPr>
              <a:t>28A87D;'&gt;</a:t>
            </a:r>
            <a:r>
              <a:rPr lang="pl-PL" sz="1300" b="1" dirty="0">
                <a:solidFill>
                  <a:srgbClr val="E99059"/>
                </a:solidFill>
                <a:latin typeface="Overpass Mono" pitchFamily="50" charset="0"/>
              </a:rPr>
              <a:t>Pygoscelis&lt;/i&gt;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"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</a:t>
            </a:r>
            <a:endParaRPr lang="en-US" sz="1300" dirty="0">
              <a:solidFill>
                <a:schemeClr val="bg1">
                  <a:lumMod val="75000"/>
                </a:schemeClr>
              </a:solidFill>
              <a:latin typeface="Overpass Mono" pitchFamily="50" charset="0"/>
            </a:endParaRP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caption = "Data: Gorman, Williams &amp; Fraser (2014) *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PLoS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ONE*",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x = "**Bill Length** (mm)",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y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"**Bill Depth** (mm)") +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theme_minimal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+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theme(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plot.title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(size =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20),</a:t>
            </a:r>
            <a:endParaRPr lang="en-US" sz="1300" dirty="0">
              <a:solidFill>
                <a:schemeClr val="bg1">
                  <a:lumMod val="75000"/>
                </a:schemeClr>
              </a:solidFill>
              <a:latin typeface="Overpass Mono" pitchFamily="50" charset="0"/>
            </a:endParaRP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plot.caption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(),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axis.title.x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(),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axis.title.y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=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())</a:t>
            </a:r>
            <a:endParaRPr lang="en-US" sz="1300" dirty="0">
              <a:solidFill>
                <a:schemeClr val="bg1">
                  <a:lumMod val="7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03896" y="627534"/>
            <a:ext cx="698477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Overpass" pitchFamily="2" charset="0"/>
              <a:buNone/>
            </a:pPr>
            <a:r>
              <a:rPr lang="de-DE" sz="1400" dirty="0" err="1" smtClean="0">
                <a:latin typeface="Overpass Mono" pitchFamily="50" charset="0"/>
              </a:rPr>
              <a:t>element_markdown</a:t>
            </a:r>
            <a:r>
              <a:rPr lang="de-DE" sz="1400" dirty="0" smtClean="0">
                <a:latin typeface="Overpass Mono" pitchFamily="50" charset="0"/>
              </a:rPr>
              <a:t>() 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plot.title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plot.subtitle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plot.caption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br>
              <a:rPr lang="de-DE" sz="1400" dirty="0" smtClean="0">
                <a:latin typeface="Overpass Mono" pitchFamily="50" charset="0"/>
                <a:sym typeface="Wingdings" pitchFamily="2" charset="2"/>
              </a:rPr>
            </a:b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                    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axis.title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axis.text</a:t>
            </a:r>
            <a:r>
              <a:rPr lang="de-DE" sz="1400" dirty="0" smtClean="0">
                <a:latin typeface="Overpass Mono" pitchFamily="50" charset="0"/>
                <a:sym typeface="Wingdings" pitchFamily="2" charset="2"/>
              </a:rPr>
              <a:t>, </a:t>
            </a:r>
            <a:r>
              <a:rPr lang="de-DE" sz="1400" dirty="0" err="1" smtClean="0">
                <a:latin typeface="Overpass Mono" pitchFamily="50" charset="0"/>
                <a:sym typeface="Wingdings" pitchFamily="2" charset="2"/>
              </a:rPr>
              <a:t>strip.text</a:t>
            </a:r>
            <a:endParaRPr lang="de-DE" sz="1400" dirty="0" smtClean="0">
              <a:latin typeface="Overpass Mono" pitchFamily="50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de-DE" sz="1400" dirty="0" smtClean="0">
              <a:latin typeface="Overpass Mono" pitchFamily="50" charset="0"/>
              <a:sym typeface="Wingdings" pitchFamily="2" charset="2"/>
            </a:endParaRPr>
          </a:p>
          <a:p>
            <a:pPr marL="0" indent="0">
              <a:buFont typeface="Overpass" pitchFamily="2" charset="0"/>
              <a:buNone/>
            </a:pPr>
            <a:endParaRPr lang="de-DE" sz="1400" dirty="0">
              <a:latin typeface="Overpass Mono" pitchFamily="50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Text </a:t>
            </a:r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>Rendering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9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35008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7668344" y="2069435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 rot="381545">
            <a:off x="6612080" y="1897596"/>
            <a:ext cx="1060156" cy="489648"/>
            <a:chOff x="5676476" y="2698681"/>
            <a:chExt cx="1418812" cy="489648"/>
          </a:xfrm>
        </p:grpSpPr>
        <p:sp>
          <p:nvSpPr>
            <p:cNvPr id="14" name="Freihandform 13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hteck 6"/>
          <p:cNvSpPr/>
          <p:nvPr/>
        </p:nvSpPr>
        <p:spPr>
          <a:xfrm>
            <a:off x="454156" y="519974"/>
            <a:ext cx="5506698" cy="40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tibble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key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c("Chandler", "Joey", "Monica", "Monica &amp;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Chandler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", "Phoebe", "Rachel", "Rachel &amp;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Joey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", "Ross", "Ross &amp; Rachel"),</a:t>
            </a:r>
          </a:p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c("#48508c", "#55331d", "#a64d64",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"#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774f78", "#5b7233", "#ba2a22",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</a:t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"#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882f20", "#f6ab18", "#d86b1d")</a:t>
            </a:r>
          </a:p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692063"/>
              </p:ext>
            </p:extLst>
          </p:nvPr>
        </p:nvGraphicFramePr>
        <p:xfrm>
          <a:off x="633364" y="2895332"/>
          <a:ext cx="2282452" cy="1036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46348"/>
                <a:gridCol w="936104"/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 err="1" smtClean="0">
                          <a:latin typeface="Overpass Mono" pitchFamily="50" charset="0"/>
                        </a:rPr>
                        <a:t>key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>
                          <a:latin typeface="Overpass Mono" pitchFamily="50" charset="0"/>
                        </a:rPr>
                        <a:t>color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>
                          <a:latin typeface="Overpass Mono" pitchFamily="50" charset="0"/>
                        </a:rPr>
                        <a:t>Ross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#f6ab18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Chandler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>
                          <a:latin typeface="Overpass Mono" pitchFamily="50" charset="0"/>
                        </a:rPr>
                        <a:t>#48508c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Ross &amp; Rachel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#d86b1d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5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35008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7668344" y="2069435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 rot="381545">
            <a:off x="6612080" y="1897596"/>
            <a:ext cx="1060156" cy="489648"/>
            <a:chOff x="5676476" y="2698681"/>
            <a:chExt cx="1418812" cy="489648"/>
          </a:xfrm>
        </p:grpSpPr>
        <p:sp>
          <p:nvSpPr>
            <p:cNvPr id="14" name="Freihandform 13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hteck 6"/>
          <p:cNvSpPr/>
          <p:nvPr/>
        </p:nvSpPr>
        <p:spPr>
          <a:xfrm>
            <a:off x="454156" y="519972"/>
            <a:ext cx="5506698" cy="40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tibble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key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c("Chandler", "Joey", "Monica", "Monica &amp;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Chandler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", "Phoebe", "Rachel", "Rachel &amp;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Joey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", "Ross", "Ross &amp; Rachel"),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color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c("#48508c", "#55331d", "#a64d64",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"#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774f78", "#5b7233", "#ba2a22",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  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"#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882f20", "#f6ab18",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"#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d86b1d")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 %&gt;%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right_join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df_friends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 by =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"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key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"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18002"/>
              </p:ext>
            </p:extLst>
          </p:nvPr>
        </p:nvGraphicFramePr>
        <p:xfrm>
          <a:off x="633364" y="2895332"/>
          <a:ext cx="5090764" cy="1036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46348"/>
                <a:gridCol w="936104"/>
                <a:gridCol w="1674472"/>
                <a:gridCol w="1133840"/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 err="1" smtClean="0">
                          <a:latin typeface="Overpass Mono" pitchFamily="50" charset="0"/>
                        </a:rPr>
                        <a:t>key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>
                          <a:latin typeface="Overpass Mono" pitchFamily="50" charset="0"/>
                        </a:rPr>
                        <a:t>color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>
                          <a:latin typeface="Overpass Mono" pitchFamily="50" charset="0"/>
                        </a:rPr>
                        <a:t>partners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>
                          <a:latin typeface="Overpass Mono" pitchFamily="50" charset="0"/>
                        </a:rPr>
                        <a:t>episode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>
                          <a:latin typeface="Overpass Mono" pitchFamily="50" charset="0"/>
                        </a:rPr>
                        <a:t>Ross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#f6ab18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>
                          <a:latin typeface="Overpass Mono" pitchFamily="50" charset="0"/>
                        </a:rPr>
                        <a:t>Ross &amp; Carol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>
                          <a:latin typeface="Overpass Mono" pitchFamily="50" charset="0"/>
                        </a:rPr>
                        <a:t>S01E01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Chandler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>
                          <a:latin typeface="Overpass Mono" pitchFamily="50" charset="0"/>
                        </a:rPr>
                        <a:t>#48508c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Chandler &amp; Janice 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S01E03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Ross &amp; Rachel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#d86b1d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Ross &amp; Rachel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Overpass Mono" pitchFamily="50" charset="0"/>
                        </a:rPr>
                        <a:t>S01E04</a:t>
                      </a:r>
                      <a:endParaRPr lang="de-DE" sz="11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1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35008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7668344" y="2069435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 rot="381545">
            <a:off x="6612080" y="1897596"/>
            <a:ext cx="1060156" cy="489648"/>
            <a:chOff x="5676476" y="2698681"/>
            <a:chExt cx="1418812" cy="489648"/>
          </a:xfrm>
        </p:grpSpPr>
        <p:sp>
          <p:nvSpPr>
            <p:cNvPr id="14" name="Freihandform 13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hteck 6"/>
          <p:cNvSpPr/>
          <p:nvPr/>
        </p:nvSpPr>
        <p:spPr>
          <a:xfrm>
            <a:off x="454156" y="519974"/>
            <a:ext cx="5506698" cy="40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tibble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key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c("Chandler", "Joey", "Monica", "Monica &amp;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Chandler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", "Phoebe", "Rachel", "Rachel &amp;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Joey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", "Ross", "Ross &amp; Rachel"),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color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c("#48508c", "#55331d", "#a64d64",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"#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774f78", "#5b7233", "#ba2a22",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  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"#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882f20", "#f6ab18", "#d86b1d")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 %&gt;%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right_join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df_friends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by = "key")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%&gt;%</a:t>
            </a:r>
          </a:p>
          <a:p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mutate(partners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if_else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key %in% 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("Ross &amp; Rachel", "Rachel &amp; Joey", </a:t>
            </a:r>
            <a:endParaRPr lang="en-US" sz="1300" b="1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"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Monica &amp; Chandler")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glue::glue("&lt;b style='color:{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color};'&gt;  </a:t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 {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partners}&lt;/b&gt;"),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str_replace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(partners, key,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glue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::glue("&lt;b style='color:{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color};'&gt; </a:t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   {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key}&lt;/b&gt;"))</a:t>
            </a:r>
          </a:p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39552" y="698448"/>
            <a:ext cx="5256584" cy="158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398322"/>
              </p:ext>
            </p:extLst>
          </p:nvPr>
        </p:nvGraphicFramePr>
        <p:xfrm>
          <a:off x="469396" y="843558"/>
          <a:ext cx="5479200" cy="112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3378"/>
                <a:gridCol w="793131"/>
                <a:gridCol w="3822691"/>
              </a:tblGrid>
              <a:tr h="0">
                <a:tc>
                  <a:txBody>
                    <a:bodyPr/>
                    <a:lstStyle/>
                    <a:p>
                      <a:r>
                        <a:rPr lang="de-DE" sz="1000" dirty="0" err="1" smtClean="0">
                          <a:latin typeface="Overpass Mono" pitchFamily="50" charset="0"/>
                        </a:rPr>
                        <a:t>key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 smtClean="0">
                          <a:latin typeface="Overpass Mono" pitchFamily="50" charset="0"/>
                        </a:rPr>
                        <a:t>color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 smtClean="0">
                          <a:latin typeface="Overpass Mono" pitchFamily="50" charset="0"/>
                        </a:rPr>
                        <a:t>partners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Overpass Mono" pitchFamily="50" charset="0"/>
                        </a:rPr>
                        <a:t>#f6ab18</a:t>
                      </a:r>
                      <a:endParaRPr lang="de-DE" sz="1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10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 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&amp; Carol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endParaRPr lang="de-DE" sz="10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Overpass Mono" pitchFamily="50" charset="0"/>
                        </a:rPr>
                        <a:t>#48508c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r>
                        <a:rPr lang="de-DE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Overpass Mono" pitchFamily="50" charset="0"/>
                        </a:rPr>
                        <a:t> 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&amp; Janice 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 &amp; Rachel</a:t>
                      </a:r>
                      <a:endParaRPr lang="de-DE" sz="10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Overpass Mono" pitchFamily="50" charset="0"/>
                        </a:rPr>
                        <a:t>#d86b1d</a:t>
                      </a:r>
                      <a:endParaRPr lang="de-DE" sz="1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Overpass Mono" pitchFamily="50" charset="0"/>
                        </a:rPr>
                        <a:t>Ross &amp; Rachel</a:t>
                      </a:r>
                      <a:endParaRPr lang="de-DE" sz="1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0" name="Rechteck 9"/>
          <p:cNvSpPr/>
          <p:nvPr/>
        </p:nvSpPr>
        <p:spPr>
          <a:xfrm>
            <a:off x="3643551" y="1617708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b="1" dirty="0" err="1" smtClean="0">
                <a:solidFill>
                  <a:srgbClr val="28A87D"/>
                </a:solidFill>
                <a:latin typeface="Overpass Mono" pitchFamily="50" charset="0"/>
              </a:rPr>
              <a:t>if</a:t>
            </a:r>
            <a:endParaRPr lang="de-DE" sz="1200" b="1" dirty="0">
              <a:solidFill>
                <a:srgbClr val="28A87D"/>
              </a:solidFill>
              <a:latin typeface="Overpass Mono" pitchFamily="50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643551" y="1310535"/>
            <a:ext cx="562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else</a:t>
            </a:r>
            <a:endParaRPr lang="de-DE" sz="1200" b="1" dirty="0">
              <a:solidFill>
                <a:schemeClr val="tx2">
                  <a:lumMod val="60000"/>
                  <a:lumOff val="40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643551" y="1063356"/>
            <a:ext cx="562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else</a:t>
            </a:r>
            <a:endParaRPr lang="de-DE" sz="1200" b="1" dirty="0">
              <a:solidFill>
                <a:schemeClr val="tx2">
                  <a:lumMod val="60000"/>
                  <a:lumOff val="40000"/>
                </a:schemeClr>
              </a:solidFill>
              <a:latin typeface="Overpass Mon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9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35008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7668344" y="2069435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 rot="381545">
            <a:off x="6612080" y="1897596"/>
            <a:ext cx="1060156" cy="489648"/>
            <a:chOff x="5676476" y="2698681"/>
            <a:chExt cx="1418812" cy="489648"/>
          </a:xfrm>
        </p:grpSpPr>
        <p:sp>
          <p:nvSpPr>
            <p:cNvPr id="14" name="Freihandform 13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hteck 6"/>
          <p:cNvSpPr/>
          <p:nvPr/>
        </p:nvSpPr>
        <p:spPr>
          <a:xfrm>
            <a:off x="454156" y="519974"/>
            <a:ext cx="5506698" cy="40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tibble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key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c("Chandler", "Joey", "Monica", "Monica &amp;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Chandler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", "Phoebe", "Rachel", "Rachel &amp;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Joey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", "Ross", "Ross &amp; Rachel"),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color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c("#48508c", "#55331d", "#a64d64",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"#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774f78", "#5b7233", "#ba2a22",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  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"#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882f20", "#f6ab18", "#d86b1d")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 %&gt;%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right_join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df_friends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by = "key")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%&gt;%</a:t>
            </a:r>
          </a:p>
          <a:p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mutate(partners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if_else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key %in%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("Ross &amp; Rachel", "Rachel &amp; Joey", </a:t>
            </a:r>
            <a:endParaRPr 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"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Monica &amp; Chandler"),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glue::glue("&lt;b style='color:{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color};'&gt;  </a:t>
            </a:r>
            <a:b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 {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partners}&lt;/b&gt;")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str_replace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(partners, key,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glue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::glue("&lt;b style='color:{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color};'&gt; </a:t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   {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key}&lt;/b&gt;"))</a:t>
            </a:r>
          </a:p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39552" y="698448"/>
            <a:ext cx="5256584" cy="158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11534"/>
              </p:ext>
            </p:extLst>
          </p:nvPr>
        </p:nvGraphicFramePr>
        <p:xfrm>
          <a:off x="469396" y="843558"/>
          <a:ext cx="5479200" cy="112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3378"/>
                <a:gridCol w="793131"/>
                <a:gridCol w="3822691"/>
              </a:tblGrid>
              <a:tr h="0">
                <a:tc>
                  <a:txBody>
                    <a:bodyPr/>
                    <a:lstStyle/>
                    <a:p>
                      <a:r>
                        <a:rPr lang="de-DE" sz="1000" dirty="0" err="1" smtClean="0">
                          <a:latin typeface="Overpass Mono" pitchFamily="50" charset="0"/>
                        </a:rPr>
                        <a:t>key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 smtClean="0">
                          <a:latin typeface="Overpass Mono" pitchFamily="50" charset="0"/>
                        </a:rPr>
                        <a:t>color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 smtClean="0">
                          <a:latin typeface="Overpass Mono" pitchFamily="50" charset="0"/>
                        </a:rPr>
                        <a:t>partners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#f6ab18</a:t>
                      </a:r>
                      <a:endParaRPr lang="de-DE" sz="10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Ross &amp; Carol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endParaRPr lang="de-DE" sz="10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#48508c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Chandler &amp; Janice </a:t>
                      </a:r>
                      <a:endParaRPr lang="de-DE" sz="10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 &amp; Rachel</a:t>
                      </a:r>
                      <a:endParaRPr lang="de-DE" sz="10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rgbClr val="D86B1D"/>
                          </a:solidFill>
                          <a:latin typeface="Overpass Mono" pitchFamily="50" charset="0"/>
                        </a:rPr>
                        <a:t>#d86b1d</a:t>
                      </a:r>
                      <a:endParaRPr lang="de-DE" sz="1000" b="1" dirty="0">
                        <a:solidFill>
                          <a:srgbClr val="D86B1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1000" dirty="0" err="1" smtClean="0">
                          <a:latin typeface="Overpass Mono" pitchFamily="50" charset="0"/>
                        </a:rPr>
                        <a:t>color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:</a:t>
                      </a:r>
                      <a:r>
                        <a:rPr lang="de-DE" sz="1000" b="1" dirty="0" smtClean="0">
                          <a:solidFill>
                            <a:srgbClr val="D86B1D"/>
                          </a:solidFill>
                          <a:latin typeface="Overpass Mono" pitchFamily="50" charset="0"/>
                        </a:rPr>
                        <a:t>#d86b1d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;'&gt;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Rachel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&lt;/b&gt;</a:t>
                      </a:r>
                      <a:endParaRPr lang="de-DE" sz="10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Rechteck 11"/>
          <p:cNvSpPr/>
          <p:nvPr/>
        </p:nvSpPr>
        <p:spPr>
          <a:xfrm>
            <a:off x="3643551" y="1310535"/>
            <a:ext cx="562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b="1" dirty="0" err="1" smtClean="0">
                <a:latin typeface="Overpass Mono" pitchFamily="50" charset="0"/>
              </a:rPr>
              <a:t>else</a:t>
            </a:r>
            <a:endParaRPr lang="de-DE" sz="1200" b="1" dirty="0">
              <a:latin typeface="Overpass Mono" pitchFamily="50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643551" y="1063356"/>
            <a:ext cx="562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b="1" dirty="0" err="1" smtClean="0">
                <a:latin typeface="Overpass Mono" pitchFamily="50" charset="0"/>
              </a:rPr>
              <a:t>else</a:t>
            </a:r>
            <a:endParaRPr lang="de-DE" sz="1200" b="1" dirty="0">
              <a:latin typeface="Overpass Mon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35008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7668344" y="2069435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 rot="381545">
            <a:off x="6612080" y="1897596"/>
            <a:ext cx="1060156" cy="489648"/>
            <a:chOff x="5676476" y="2698681"/>
            <a:chExt cx="1418812" cy="489648"/>
          </a:xfrm>
        </p:grpSpPr>
        <p:sp>
          <p:nvSpPr>
            <p:cNvPr id="14" name="Freihandform 13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454156" y="519974"/>
            <a:ext cx="5506698" cy="40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8000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tibble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key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c("Chandler", "Joey", "Monica", "Monica &amp;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Chandler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", "Phoebe", "Rachel", "Rachel &amp;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Joey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", "Ross", "Ross &amp; Rachel"),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colors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= c("#48508c", "#55331d", "#a64d64",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 "#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774f78", "#5b7233", "#ba2a22",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  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           "#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882f20", "#f6ab18", "#d86b1d")</a:t>
            </a:r>
          </a:p>
          <a:p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 %&gt;%</a:t>
            </a:r>
            <a:b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right_join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</a:t>
            </a:r>
            <a:r>
              <a:rPr lang="en-US" sz="1300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df_friends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, by = "key"</a:t>
            </a:r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) %&gt;%</a:t>
            </a:r>
          </a:p>
          <a:p>
            <a:r>
              <a:rPr lang="en-US" sz="1300" dirty="0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mutate(partners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=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if_else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key %in%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("Ross &amp; Rachel", "Rachel &amp; Joey", </a:t>
            </a:r>
            <a:endParaRPr 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"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Monica &amp; Chandler"),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glue::glue("&lt;b style='color:{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color};'&gt;  </a:t>
            </a:r>
            <a:b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 {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partners}&lt;/b&gt;"),</a:t>
            </a:r>
          </a:p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str_replace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(partners, key, 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glue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::glue("&lt;b style='color:{</a:t>
            </a: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color};'&gt; </a:t>
            </a:r>
            <a:b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                {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key}&lt;/b&gt;")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</a:t>
            </a:r>
          </a:p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))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39552" y="698449"/>
            <a:ext cx="5256584" cy="158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33370"/>
              </p:ext>
            </p:extLst>
          </p:nvPr>
        </p:nvGraphicFramePr>
        <p:xfrm>
          <a:off x="469396" y="843558"/>
          <a:ext cx="5479200" cy="112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3379"/>
                <a:gridCol w="793130"/>
                <a:gridCol w="3822691"/>
              </a:tblGrid>
              <a:tr h="0">
                <a:tc>
                  <a:txBody>
                    <a:bodyPr/>
                    <a:lstStyle/>
                    <a:p>
                      <a:r>
                        <a:rPr lang="de-DE" sz="1000" dirty="0" err="1" smtClean="0">
                          <a:latin typeface="Overpass Mono" pitchFamily="50" charset="0"/>
                        </a:rPr>
                        <a:t>key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 smtClean="0">
                          <a:latin typeface="Overpass Mono" pitchFamily="50" charset="0"/>
                        </a:rPr>
                        <a:t>color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 smtClean="0">
                          <a:latin typeface="Overpass Mono" pitchFamily="50" charset="0"/>
                        </a:rPr>
                        <a:t>partners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  <a:endParaRPr lang="de-DE" sz="1000" b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rgbClr val="EDA109"/>
                          </a:solidFill>
                          <a:latin typeface="Overpass Mono" pitchFamily="50" charset="0"/>
                        </a:rPr>
                        <a:t>#f6ab18</a:t>
                      </a:r>
                      <a:endParaRPr lang="de-DE" sz="1000" b="1" dirty="0">
                        <a:solidFill>
                          <a:srgbClr val="EDA109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 smtClean="0"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1000" dirty="0" err="1" smtClean="0">
                          <a:latin typeface="Overpass Mono" pitchFamily="50" charset="0"/>
                        </a:rPr>
                        <a:t>color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:</a:t>
                      </a:r>
                      <a:r>
                        <a:rPr lang="de-DE" sz="1000" b="1" dirty="0" smtClean="0">
                          <a:solidFill>
                            <a:srgbClr val="EDA109"/>
                          </a:solidFill>
                          <a:latin typeface="Overpass Mono" pitchFamily="50" charset="0"/>
                        </a:rPr>
                        <a:t>#f6ab18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;'&gt;</a:t>
                      </a:r>
                      <a:r>
                        <a:rPr lang="de-DE" sz="10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&lt;/b&gt;</a:t>
                      </a:r>
                      <a:r>
                        <a:rPr lang="de-DE" sz="1000" baseline="0" dirty="0" smtClean="0">
                          <a:latin typeface="Overpass Mono" pitchFamily="50" charset="0"/>
                        </a:rPr>
                        <a:t> 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&amp;</a:t>
                      </a:r>
                      <a:r>
                        <a:rPr lang="de-DE" sz="1000" dirty="0" smtClean="0">
                          <a:latin typeface="Overpass" pitchFamily="2" charset="0"/>
                        </a:rPr>
                        <a:t> 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Carol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endParaRPr lang="de-DE" sz="10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rgbClr val="48508C"/>
                          </a:solidFill>
                          <a:latin typeface="Overpass Mono" pitchFamily="50" charset="0"/>
                        </a:rPr>
                        <a:t>#48508c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 smtClean="0"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1000" dirty="0" err="1" smtClean="0">
                          <a:latin typeface="Overpass Mono" pitchFamily="50" charset="0"/>
                        </a:rPr>
                        <a:t>color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:</a:t>
                      </a:r>
                      <a:r>
                        <a:rPr lang="de-DE" sz="1000" b="1" dirty="0" smtClean="0">
                          <a:solidFill>
                            <a:srgbClr val="48508C"/>
                          </a:solidFill>
                          <a:latin typeface="Overpass Mono" pitchFamily="50" charset="0"/>
                        </a:rPr>
                        <a:t>#48508c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;'&gt;</a:t>
                      </a:r>
                      <a:r>
                        <a:rPr lang="de-DE" sz="10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&lt;/b&gt; &amp;</a:t>
                      </a:r>
                      <a:r>
                        <a:rPr lang="de-DE" sz="1000" dirty="0" smtClean="0">
                          <a:latin typeface="Overpass" pitchFamily="2" charset="0"/>
                        </a:rPr>
                        <a:t> 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Janice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 &amp; Rachel</a:t>
                      </a:r>
                      <a:endParaRPr lang="de-DE" sz="10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rgbClr val="D86B1D"/>
                          </a:solidFill>
                          <a:latin typeface="Overpass Mono" pitchFamily="50" charset="0"/>
                        </a:rPr>
                        <a:t>#d86b1d</a:t>
                      </a:r>
                      <a:endParaRPr lang="de-DE" sz="1000" b="1" dirty="0">
                        <a:solidFill>
                          <a:srgbClr val="D86B1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 smtClean="0"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1000" dirty="0" err="1" smtClean="0">
                          <a:latin typeface="Overpass Mono" pitchFamily="50" charset="0"/>
                        </a:rPr>
                        <a:t>color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:</a:t>
                      </a:r>
                      <a:r>
                        <a:rPr lang="de-DE" sz="1000" b="1" dirty="0" smtClean="0">
                          <a:solidFill>
                            <a:srgbClr val="D86B1D"/>
                          </a:solidFill>
                          <a:latin typeface="Overpass Mono" pitchFamily="50" charset="0"/>
                        </a:rPr>
                        <a:t>#d86b1d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;'&gt;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10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Rachel</a:t>
                      </a:r>
                      <a:r>
                        <a:rPr lang="de-DE" sz="1000" dirty="0" smtClean="0">
                          <a:latin typeface="Overpass Mono" pitchFamily="50" charset="0"/>
                        </a:rPr>
                        <a:t>&lt;/b&gt;</a:t>
                      </a:r>
                      <a:endParaRPr lang="de-DE" sz="10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1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19150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7596336" y="1936698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 rot="381545">
            <a:off x="6540072" y="1764859"/>
            <a:ext cx="1060156" cy="489648"/>
            <a:chOff x="5676476" y="2698681"/>
            <a:chExt cx="1418812" cy="489648"/>
          </a:xfrm>
        </p:grpSpPr>
        <p:sp>
          <p:nvSpPr>
            <p:cNvPr id="14" name="Freihandform 13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4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452886" y="2067694"/>
            <a:ext cx="6238800" cy="236830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0800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label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if_else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key %in% c("Ross &amp; Rachel", "Rachel &amp; Joey", "Monica &amp; Chandler")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glue::glue("&lt;b style='color:{color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};'&gt; {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partners}&lt;/b&gt;"),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stringr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::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str_replace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(partners, key, </a:t>
            </a: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</a:b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 glue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::glue("&lt;b style='color:{color};'&gt;{key}&lt;/b&gt;"))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</a:t>
            </a:r>
          </a:p>
        </p:txBody>
      </p:sp>
      <p:graphicFrame>
        <p:nvGraphicFramePr>
          <p:cNvPr id="19" name="Tabel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44026"/>
              </p:ext>
            </p:extLst>
          </p:nvPr>
        </p:nvGraphicFramePr>
        <p:xfrm>
          <a:off x="469396" y="2080416"/>
          <a:ext cx="6210000" cy="1051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4000"/>
                <a:gridCol w="756000"/>
                <a:gridCol w="684000"/>
                <a:gridCol w="3456000"/>
              </a:tblGrid>
              <a:tr h="0"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partners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key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color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label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Rachel</a:t>
                      </a:r>
                      <a:endParaRPr lang="de-DE" sz="9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 &amp; Rachel</a:t>
                      </a:r>
                      <a:endParaRPr lang="de-DE" sz="9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#d86b1d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Chandler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Janice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Chandler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#48508c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dirty="0" smtClean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Carol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Ross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#f6ab18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dirty="0" smtClean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feld 12"/>
          <p:cNvSpPr txBox="1"/>
          <p:nvPr/>
        </p:nvSpPr>
        <p:spPr>
          <a:xfrm>
            <a:off x="856306" y="4594369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2020/37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19150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7596336" y="1936698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 rot="381545">
            <a:off x="6540072" y="1764859"/>
            <a:ext cx="1060156" cy="489648"/>
            <a:chOff x="5676476" y="2698681"/>
            <a:chExt cx="1418812" cy="489648"/>
          </a:xfrm>
        </p:grpSpPr>
        <p:sp>
          <p:nvSpPr>
            <p:cNvPr id="13" name="Freihandform 12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5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452886" y="2067694"/>
            <a:ext cx="6238800" cy="236830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0800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label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if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_else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key %in% c("Ross &amp; Rachel", "Rachel &amp; Joey", "Monica &amp; Chandler"),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>
                <a:solidFill>
                  <a:srgbClr val="28A87D"/>
                </a:solidFill>
                <a:latin typeface="Overpass Mono" pitchFamily="50" charset="0"/>
              </a:rPr>
              <a:t>glue::glue("&lt;b style='color:{color</a:t>
            </a:r>
            <a:r>
              <a:rPr lang="en-US" sz="1100" dirty="0" smtClean="0">
                <a:solidFill>
                  <a:srgbClr val="28A87D"/>
                </a:solidFill>
                <a:latin typeface="Overpass Mono" pitchFamily="50" charset="0"/>
              </a:rPr>
              <a:t>};'&gt;{</a:t>
            </a:r>
            <a:r>
              <a:rPr lang="en-US" sz="1100" dirty="0">
                <a:solidFill>
                  <a:srgbClr val="28A87D"/>
                </a:solidFill>
                <a:latin typeface="Overpass Mono" pitchFamily="50" charset="0"/>
              </a:rPr>
              <a:t>partners}&lt;/b&gt;")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,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stringr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::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str_replace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(partners, key, </a:t>
            </a: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</a:b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 glue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::glue("&lt;b style='color:{color};'&gt;{key}&lt;/b&gt;"))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</a:t>
            </a:r>
          </a:p>
        </p:txBody>
      </p:sp>
      <p:graphicFrame>
        <p:nvGraphicFramePr>
          <p:cNvPr id="19" name="Tabel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84883"/>
              </p:ext>
            </p:extLst>
          </p:nvPr>
        </p:nvGraphicFramePr>
        <p:xfrm>
          <a:off x="469396" y="2080416"/>
          <a:ext cx="6210000" cy="1051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4000"/>
                <a:gridCol w="756000"/>
                <a:gridCol w="684000"/>
                <a:gridCol w="3456000"/>
              </a:tblGrid>
              <a:tr h="0"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partners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key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color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label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Rachel</a:t>
                      </a:r>
                      <a:endParaRPr lang="de-DE" sz="9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 &amp; Rachel</a:t>
                      </a:r>
                      <a:endParaRPr lang="de-DE" sz="9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#d86b1d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900" dirty="0" err="1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color</a:t>
                      </a: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: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#d86b1d</a:t>
                      </a: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;'&gt;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Rachel</a:t>
                      </a: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&lt;/b&gt;</a:t>
                      </a:r>
                      <a:endParaRPr lang="de-DE" sz="900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Chandler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Janice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Chandler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#48508c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dirty="0" smtClean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Carol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Ross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#f6ab18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dirty="0" smtClean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feld 16"/>
          <p:cNvSpPr txBox="1"/>
          <p:nvPr/>
        </p:nvSpPr>
        <p:spPr>
          <a:xfrm>
            <a:off x="856306" y="4594369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2020/37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883641" y="4731990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2021/02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Bump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Charts</a:t>
            </a:r>
          </a:p>
        </p:txBody>
      </p:sp>
      <p:sp>
        <p:nvSpPr>
          <p:cNvPr id="14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 smtClean="0">
                <a:solidFill>
                  <a:schemeClr val="bg1">
                    <a:lumMod val="75000"/>
                  </a:schemeClr>
                </a:solidFill>
              </a:rPr>
              <a:t>ggbumb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github.com/</a:t>
            </a:r>
            <a:r>
              <a:rPr lang="de-DE" sz="5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davidsjoberg</a:t>
            </a:r>
            <a:r>
              <a:rPr lang="de-DE" sz="5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5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ggbump</a:t>
            </a:r>
            <a:endParaRPr lang="de-DE" sz="5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36866" name="Picture 2" descr="C:\Users\DataVizard\Google Drive\Work\DataViz\Personal\History\20210107_TT_2021_02_TransitCos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74" y="771990"/>
            <a:ext cx="6791052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2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DataVizard\Google Drive\Work\DataViz\Personal\History\20200914_TT_2020_37_Frie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" y="191507"/>
            <a:ext cx="6846723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7596336" y="1936698"/>
            <a:ext cx="93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Color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 rot="381545">
            <a:off x="6540072" y="1764859"/>
            <a:ext cx="1060156" cy="489648"/>
            <a:chOff x="5676476" y="2698681"/>
            <a:chExt cx="1418812" cy="489648"/>
          </a:xfrm>
        </p:grpSpPr>
        <p:sp>
          <p:nvSpPr>
            <p:cNvPr id="13" name="Freihandform 12"/>
            <p:cNvSpPr/>
            <p:nvPr/>
          </p:nvSpPr>
          <p:spPr>
            <a:xfrm rot="20880379">
              <a:off x="5748186" y="269868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5"/>
            <p:cNvSpPr/>
            <p:nvPr/>
          </p:nvSpPr>
          <p:spPr>
            <a:xfrm rot="12527867">
              <a:off x="5676476" y="2716574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452886" y="2067694"/>
            <a:ext cx="6238800" cy="236830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lIns="144000" tIns="180000" rIns="144000" bIns="10800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label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if_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key %in% c("Ross &amp; Rachel", "Rachel &amp; Joey", "Monica &amp; Chandler"),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glue::glue("&lt;b style='color:{color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};'&gt;{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partners}&lt;/b&gt;"),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Overpass Mono" pitchFamily="50" charset="0"/>
              </a:rPr>
              <a:t>  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stringr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::</a:t>
            </a:r>
            <a:r>
              <a:rPr lang="en-U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str_replace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(partners, key,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</a:b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    </a:t>
            </a:r>
            <a:r>
              <a:rPr lang="en-US" sz="11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 glue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Mono" pitchFamily="50" charset="0"/>
              </a:rPr>
              <a:t>::glue("&lt;b style='color:{color};'&gt;{key}&lt;/b&gt;"))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)</a:t>
            </a:r>
          </a:p>
        </p:txBody>
      </p:sp>
      <p:graphicFrame>
        <p:nvGraphicFramePr>
          <p:cNvPr id="19" name="Tabel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46077"/>
              </p:ext>
            </p:extLst>
          </p:nvPr>
        </p:nvGraphicFramePr>
        <p:xfrm>
          <a:off x="469396" y="2080416"/>
          <a:ext cx="6210000" cy="1051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4000"/>
                <a:gridCol w="756000"/>
                <a:gridCol w="684000"/>
                <a:gridCol w="3456000"/>
              </a:tblGrid>
              <a:tr h="0"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partners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key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color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 smtClean="0">
                          <a:latin typeface="Overpass Mono" pitchFamily="50" charset="0"/>
                        </a:rPr>
                        <a:t>label</a:t>
                      </a:r>
                      <a:endParaRPr lang="de-DE" sz="900" dirty="0"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Rachel</a:t>
                      </a:r>
                      <a:endParaRPr lang="de-DE" sz="9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 &amp; Rachel</a:t>
                      </a:r>
                      <a:endParaRPr lang="de-DE" sz="900" b="1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#d86b1d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900" dirty="0" err="1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color</a:t>
                      </a: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: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#d86b1d</a:t>
                      </a: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;'&gt;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1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Rachel</a:t>
                      </a:r>
                      <a:r>
                        <a:rPr lang="de-DE" sz="900" dirty="0" smtClean="0">
                          <a:solidFill>
                            <a:srgbClr val="28A87D"/>
                          </a:solidFill>
                          <a:latin typeface="Overpass Mono" pitchFamily="50" charset="0"/>
                        </a:rPr>
                        <a:t>&lt;/b&gt;</a:t>
                      </a:r>
                      <a:endParaRPr lang="de-DE" sz="900" dirty="0">
                        <a:solidFill>
                          <a:srgbClr val="28A87D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Janice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endParaRPr lang="de-DE" sz="9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#48508c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9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color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:</a:t>
                      </a: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#48508c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;'&gt;</a:t>
                      </a: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Chandler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&lt;/b&gt;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Janice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Carol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#f6ab18</a:t>
                      </a:r>
                      <a:endParaRPr lang="de-DE" sz="900" b="0" dirty="0">
                        <a:solidFill>
                          <a:schemeClr val="tx1"/>
                        </a:solidFill>
                        <a:latin typeface="Overpass Mono" pitchFamily="50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&lt;b style='</a:t>
                      </a:r>
                      <a:r>
                        <a:rPr lang="de-DE" sz="9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color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:</a:t>
                      </a: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#f6ab18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;'&gt;</a:t>
                      </a:r>
                      <a:r>
                        <a:rPr lang="de-DE" sz="9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Ross</a:t>
                      </a:r>
                      <a:r>
                        <a:rPr lang="de-DE" sz="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Overpass Mono" pitchFamily="50" charset="0"/>
                        </a:rPr>
                        <a:t>&lt;/b&gt;</a:t>
                      </a:r>
                      <a:r>
                        <a:rPr lang="de-DE" sz="900" baseline="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&amp;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" pitchFamily="2" charset="0"/>
                        </a:rPr>
                        <a:t> </a:t>
                      </a:r>
                      <a:r>
                        <a:rPr lang="de-DE" sz="900" dirty="0" smtClean="0">
                          <a:solidFill>
                            <a:schemeClr val="tx1"/>
                          </a:solidFill>
                          <a:latin typeface="Overpass Mono" pitchFamily="50" charset="0"/>
                        </a:rPr>
                        <a:t>Carol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feld 16"/>
          <p:cNvSpPr txBox="1"/>
          <p:nvPr/>
        </p:nvSpPr>
        <p:spPr>
          <a:xfrm>
            <a:off x="856306" y="4594369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2020/37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6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751" y="456219"/>
            <a:ext cx="4576497" cy="4067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uppieren 73"/>
          <p:cNvGrpSpPr/>
          <p:nvPr/>
        </p:nvGrpSpPr>
        <p:grpSpPr>
          <a:xfrm rot="6979713" flipH="1" flipV="1">
            <a:off x="246668" y="1395812"/>
            <a:ext cx="2517342" cy="663020"/>
            <a:chOff x="539552" y="483518"/>
            <a:chExt cx="2595032" cy="744809"/>
          </a:xfrm>
        </p:grpSpPr>
        <p:sp>
          <p:nvSpPr>
            <p:cNvPr id="110" name="Bogen 109"/>
            <p:cNvSpPr/>
            <p:nvPr/>
          </p:nvSpPr>
          <p:spPr>
            <a:xfrm rot="1019779">
              <a:off x="539552" y="483518"/>
              <a:ext cx="2592288" cy="63486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reihandform 110"/>
            <p:cNvSpPr/>
            <p:nvPr/>
          </p:nvSpPr>
          <p:spPr>
            <a:xfrm rot="2851967">
              <a:off x="2981961" y="1075704"/>
              <a:ext cx="156742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hteck 10"/>
          <p:cNvSpPr/>
          <p:nvPr/>
        </p:nvSpPr>
        <p:spPr>
          <a:xfrm>
            <a:off x="683071" y="1530559"/>
            <a:ext cx="10086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 smtClean="0">
                <a:latin typeface="Playfair Display" pitchFamily="2" charset="0"/>
              </a:rPr>
              <a:t>Font Family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Size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smtClean="0">
                <a:latin typeface="Playfair Display" pitchFamily="2" charset="0"/>
              </a:rPr>
              <a:t>Font Face</a:t>
            </a:r>
            <a:br>
              <a:rPr lang="de-DE" sz="1200" dirty="0" smtClean="0">
                <a:latin typeface="Playfair Display" pitchFamily="2" charset="0"/>
              </a:rPr>
            </a:br>
            <a:r>
              <a:rPr lang="de-DE" sz="1200" dirty="0" err="1" smtClean="0">
                <a:latin typeface="Playfair Display" pitchFamily="2" charset="0"/>
              </a:rPr>
              <a:t>Lineheight</a:t>
            </a:r>
            <a:r>
              <a:rPr lang="de-DE" sz="1200" dirty="0" smtClean="0">
                <a:latin typeface="Playfair Display" pitchFamily="2" charset="0"/>
              </a:rPr>
              <a:t/>
            </a:r>
            <a:br>
              <a:rPr lang="de-DE" sz="1200" dirty="0" smtClean="0">
                <a:latin typeface="Playfair Display" pitchFamily="2" charset="0"/>
              </a:rPr>
            </a:br>
            <a:endParaRPr lang="de-DE" sz="1200" dirty="0">
              <a:latin typeface="Playfair Display" pitchFamily="2" charset="0"/>
            </a:endParaRPr>
          </a:p>
        </p:txBody>
      </p:sp>
      <p:sp>
        <p:nvSpPr>
          <p:cNvPr id="55" name="Freihandform 54"/>
          <p:cNvSpPr/>
          <p:nvPr/>
        </p:nvSpPr>
        <p:spPr>
          <a:xfrm>
            <a:off x="2876689" y="1306929"/>
            <a:ext cx="987423" cy="665518"/>
          </a:xfrm>
          <a:custGeom>
            <a:avLst/>
            <a:gdLst>
              <a:gd name="connsiteX0" fmla="*/ 67167 w 280662"/>
              <a:gd name="connsiteY0" fmla="*/ 79529 h 281569"/>
              <a:gd name="connsiteX1" fmla="*/ 146415 w 280662"/>
              <a:gd name="connsiteY1" fmla="*/ 36857 h 281569"/>
              <a:gd name="connsiteX2" fmla="*/ 237855 w 280662"/>
              <a:gd name="connsiteY2" fmla="*/ 73433 h 281569"/>
              <a:gd name="connsiteX3" fmla="*/ 280527 w 280662"/>
              <a:gd name="connsiteY3" fmla="*/ 177065 h 281569"/>
              <a:gd name="connsiteX4" fmla="*/ 250047 w 280662"/>
              <a:gd name="connsiteY4" fmla="*/ 250217 h 281569"/>
              <a:gd name="connsiteX5" fmla="*/ 213471 w 280662"/>
              <a:gd name="connsiteY5" fmla="*/ 268505 h 281569"/>
              <a:gd name="connsiteX6" fmla="*/ 122031 w 280662"/>
              <a:gd name="connsiteY6" fmla="*/ 280697 h 281569"/>
              <a:gd name="connsiteX7" fmla="*/ 42783 w 280662"/>
              <a:gd name="connsiteY7" fmla="*/ 244121 h 281569"/>
              <a:gd name="connsiteX8" fmla="*/ 12303 w 280662"/>
              <a:gd name="connsiteY8" fmla="*/ 189257 h 281569"/>
              <a:gd name="connsiteX9" fmla="*/ 111 w 280662"/>
              <a:gd name="connsiteY9" fmla="*/ 103913 h 281569"/>
              <a:gd name="connsiteX10" fmla="*/ 18399 w 280662"/>
              <a:gd name="connsiteY10" fmla="*/ 36857 h 281569"/>
              <a:gd name="connsiteX11" fmla="*/ 122031 w 280662"/>
              <a:gd name="connsiteY11" fmla="*/ 281 h 281569"/>
              <a:gd name="connsiteX12" fmla="*/ 207375 w 280662"/>
              <a:gd name="connsiteY12" fmla="*/ 55145 h 281569"/>
              <a:gd name="connsiteX13" fmla="*/ 207375 w 280662"/>
              <a:gd name="connsiteY13" fmla="*/ 97817 h 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62" h="281569">
                <a:moveTo>
                  <a:pt x="67167" y="79529"/>
                </a:moveTo>
                <a:cubicBezTo>
                  <a:pt x="92567" y="58701"/>
                  <a:pt x="117967" y="37873"/>
                  <a:pt x="146415" y="36857"/>
                </a:cubicBezTo>
                <a:cubicBezTo>
                  <a:pt x="174863" y="35841"/>
                  <a:pt x="215503" y="50065"/>
                  <a:pt x="237855" y="73433"/>
                </a:cubicBezTo>
                <a:cubicBezTo>
                  <a:pt x="260207" y="96801"/>
                  <a:pt x="278495" y="147601"/>
                  <a:pt x="280527" y="177065"/>
                </a:cubicBezTo>
                <a:cubicBezTo>
                  <a:pt x="282559" y="206529"/>
                  <a:pt x="261223" y="234977"/>
                  <a:pt x="250047" y="250217"/>
                </a:cubicBezTo>
                <a:cubicBezTo>
                  <a:pt x="238871" y="265457"/>
                  <a:pt x="234807" y="263425"/>
                  <a:pt x="213471" y="268505"/>
                </a:cubicBezTo>
                <a:cubicBezTo>
                  <a:pt x="192135" y="273585"/>
                  <a:pt x="150479" y="284761"/>
                  <a:pt x="122031" y="280697"/>
                </a:cubicBezTo>
                <a:cubicBezTo>
                  <a:pt x="93583" y="276633"/>
                  <a:pt x="61071" y="259361"/>
                  <a:pt x="42783" y="244121"/>
                </a:cubicBezTo>
                <a:cubicBezTo>
                  <a:pt x="24495" y="228881"/>
                  <a:pt x="19415" y="212625"/>
                  <a:pt x="12303" y="189257"/>
                </a:cubicBezTo>
                <a:cubicBezTo>
                  <a:pt x="5191" y="165889"/>
                  <a:pt x="-905" y="129313"/>
                  <a:pt x="111" y="103913"/>
                </a:cubicBezTo>
                <a:cubicBezTo>
                  <a:pt x="1127" y="78513"/>
                  <a:pt x="-1921" y="54129"/>
                  <a:pt x="18399" y="36857"/>
                </a:cubicBezTo>
                <a:cubicBezTo>
                  <a:pt x="38719" y="19585"/>
                  <a:pt x="90535" y="-2767"/>
                  <a:pt x="122031" y="281"/>
                </a:cubicBezTo>
                <a:cubicBezTo>
                  <a:pt x="153527" y="3329"/>
                  <a:pt x="193151" y="38889"/>
                  <a:pt x="207375" y="55145"/>
                </a:cubicBezTo>
                <a:cubicBezTo>
                  <a:pt x="221599" y="71401"/>
                  <a:pt x="214487" y="84609"/>
                  <a:pt x="207375" y="97817"/>
                </a:cubicBez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 56"/>
          <p:cNvSpPr/>
          <p:nvPr/>
        </p:nvSpPr>
        <p:spPr>
          <a:xfrm>
            <a:off x="5076056" y="3363838"/>
            <a:ext cx="930405" cy="555577"/>
          </a:xfrm>
          <a:custGeom>
            <a:avLst/>
            <a:gdLst>
              <a:gd name="connsiteX0" fmla="*/ 152464 w 296429"/>
              <a:gd name="connsiteY0" fmla="*/ 0 h 304064"/>
              <a:gd name="connsiteX1" fmla="*/ 292672 w 296429"/>
              <a:gd name="connsiteY1" fmla="*/ 164592 h 304064"/>
              <a:gd name="connsiteX2" fmla="*/ 250000 w 296429"/>
              <a:gd name="connsiteY2" fmla="*/ 249936 h 304064"/>
              <a:gd name="connsiteX3" fmla="*/ 182944 w 296429"/>
              <a:gd name="connsiteY3" fmla="*/ 298704 h 304064"/>
              <a:gd name="connsiteX4" fmla="*/ 48832 w 296429"/>
              <a:gd name="connsiteY4" fmla="*/ 298704 h 304064"/>
              <a:gd name="connsiteX5" fmla="*/ 18352 w 296429"/>
              <a:gd name="connsiteY5" fmla="*/ 262128 h 304064"/>
              <a:gd name="connsiteX6" fmla="*/ 64 w 296429"/>
              <a:gd name="connsiteY6" fmla="*/ 219456 h 304064"/>
              <a:gd name="connsiteX7" fmla="*/ 24448 w 296429"/>
              <a:gd name="connsiteY7" fmla="*/ 115824 h 304064"/>
              <a:gd name="connsiteX8" fmla="*/ 42736 w 296429"/>
              <a:gd name="connsiteY8" fmla="*/ 85344 h 304064"/>
              <a:gd name="connsiteX9" fmla="*/ 67120 w 296429"/>
              <a:gd name="connsiteY9" fmla="*/ 60960 h 304064"/>
              <a:gd name="connsiteX10" fmla="*/ 121984 w 296429"/>
              <a:gd name="connsiteY10" fmla="*/ 42672 h 304064"/>
              <a:gd name="connsiteX11" fmla="*/ 189040 w 296429"/>
              <a:gd name="connsiteY11" fmla="*/ 36576 h 304064"/>
              <a:gd name="connsiteX12" fmla="*/ 256096 w 296429"/>
              <a:gd name="connsiteY12" fmla="*/ 60960 h 304064"/>
              <a:gd name="connsiteX13" fmla="*/ 256096 w 296429"/>
              <a:gd name="connsiteY13" fmla="*/ 128016 h 304064"/>
              <a:gd name="connsiteX14" fmla="*/ 250000 w 296429"/>
              <a:gd name="connsiteY14" fmla="*/ 146304 h 304064"/>
              <a:gd name="connsiteX15" fmla="*/ 250000 w 296429"/>
              <a:gd name="connsiteY15" fmla="*/ 146304 h 30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6429" h="304064">
                <a:moveTo>
                  <a:pt x="152464" y="0"/>
                </a:moveTo>
                <a:cubicBezTo>
                  <a:pt x="214440" y="61468"/>
                  <a:pt x="276416" y="122936"/>
                  <a:pt x="292672" y="164592"/>
                </a:cubicBezTo>
                <a:cubicBezTo>
                  <a:pt x="308928" y="206248"/>
                  <a:pt x="268288" y="227584"/>
                  <a:pt x="250000" y="249936"/>
                </a:cubicBezTo>
                <a:cubicBezTo>
                  <a:pt x="231712" y="272288"/>
                  <a:pt x="216472" y="290576"/>
                  <a:pt x="182944" y="298704"/>
                </a:cubicBezTo>
                <a:cubicBezTo>
                  <a:pt x="149416" y="306832"/>
                  <a:pt x="76264" y="304800"/>
                  <a:pt x="48832" y="298704"/>
                </a:cubicBezTo>
                <a:cubicBezTo>
                  <a:pt x="21400" y="292608"/>
                  <a:pt x="26480" y="275336"/>
                  <a:pt x="18352" y="262128"/>
                </a:cubicBezTo>
                <a:cubicBezTo>
                  <a:pt x="10224" y="248920"/>
                  <a:pt x="-952" y="243840"/>
                  <a:pt x="64" y="219456"/>
                </a:cubicBezTo>
                <a:cubicBezTo>
                  <a:pt x="1080" y="195072"/>
                  <a:pt x="17336" y="138176"/>
                  <a:pt x="24448" y="115824"/>
                </a:cubicBezTo>
                <a:cubicBezTo>
                  <a:pt x="31560" y="93472"/>
                  <a:pt x="35624" y="94488"/>
                  <a:pt x="42736" y="85344"/>
                </a:cubicBezTo>
                <a:cubicBezTo>
                  <a:pt x="49848" y="76200"/>
                  <a:pt x="53912" y="68072"/>
                  <a:pt x="67120" y="60960"/>
                </a:cubicBezTo>
                <a:cubicBezTo>
                  <a:pt x="80328" y="53848"/>
                  <a:pt x="101664" y="46736"/>
                  <a:pt x="121984" y="42672"/>
                </a:cubicBezTo>
                <a:cubicBezTo>
                  <a:pt x="142304" y="38608"/>
                  <a:pt x="166688" y="33528"/>
                  <a:pt x="189040" y="36576"/>
                </a:cubicBezTo>
                <a:cubicBezTo>
                  <a:pt x="211392" y="39624"/>
                  <a:pt x="244920" y="45720"/>
                  <a:pt x="256096" y="60960"/>
                </a:cubicBezTo>
                <a:cubicBezTo>
                  <a:pt x="267272" y="76200"/>
                  <a:pt x="257112" y="113792"/>
                  <a:pt x="256096" y="128016"/>
                </a:cubicBezTo>
                <a:cubicBezTo>
                  <a:pt x="255080" y="142240"/>
                  <a:pt x="250000" y="146304"/>
                  <a:pt x="250000" y="146304"/>
                </a:cubicBezTo>
                <a:lnTo>
                  <a:pt x="250000" y="146304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Freihandform 57"/>
          <p:cNvSpPr/>
          <p:nvPr/>
        </p:nvSpPr>
        <p:spPr>
          <a:xfrm>
            <a:off x="5604496" y="1781740"/>
            <a:ext cx="931808" cy="688734"/>
          </a:xfrm>
          <a:custGeom>
            <a:avLst/>
            <a:gdLst>
              <a:gd name="connsiteX0" fmla="*/ 174039 w 284407"/>
              <a:gd name="connsiteY0" fmla="*/ 45874 h 240746"/>
              <a:gd name="connsiteX1" fmla="*/ 11479 w 284407"/>
              <a:gd name="connsiteY1" fmla="*/ 56034 h 240746"/>
              <a:gd name="connsiteX2" fmla="*/ 21639 w 284407"/>
              <a:gd name="connsiteY2" fmla="*/ 116994 h 240746"/>
              <a:gd name="connsiteX3" fmla="*/ 87679 w 284407"/>
              <a:gd name="connsiteY3" fmla="*/ 218594 h 240746"/>
              <a:gd name="connsiteX4" fmla="*/ 214679 w 284407"/>
              <a:gd name="connsiteY4" fmla="*/ 238914 h 240746"/>
              <a:gd name="connsiteX5" fmla="*/ 280719 w 284407"/>
              <a:gd name="connsiteY5" fmla="*/ 188114 h 240746"/>
              <a:gd name="connsiteX6" fmla="*/ 270559 w 284407"/>
              <a:gd name="connsiteY6" fmla="*/ 50954 h 240746"/>
              <a:gd name="connsiteX7" fmla="*/ 224839 w 284407"/>
              <a:gd name="connsiteY7" fmla="*/ 10314 h 240746"/>
              <a:gd name="connsiteX8" fmla="*/ 102919 w 284407"/>
              <a:gd name="connsiteY8" fmla="*/ 154 h 240746"/>
              <a:gd name="connsiteX9" fmla="*/ 92759 w 284407"/>
              <a:gd name="connsiteY9" fmla="*/ 15394 h 24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407" h="240746">
                <a:moveTo>
                  <a:pt x="174039" y="45874"/>
                </a:moveTo>
                <a:cubicBezTo>
                  <a:pt x="105459" y="45027"/>
                  <a:pt x="36879" y="44181"/>
                  <a:pt x="11479" y="56034"/>
                </a:cubicBezTo>
                <a:cubicBezTo>
                  <a:pt x="-13921" y="67887"/>
                  <a:pt x="8939" y="89901"/>
                  <a:pt x="21639" y="116994"/>
                </a:cubicBezTo>
                <a:cubicBezTo>
                  <a:pt x="34339" y="144087"/>
                  <a:pt x="55506" y="198274"/>
                  <a:pt x="87679" y="218594"/>
                </a:cubicBezTo>
                <a:cubicBezTo>
                  <a:pt x="119852" y="238914"/>
                  <a:pt x="182506" y="243994"/>
                  <a:pt x="214679" y="238914"/>
                </a:cubicBezTo>
                <a:cubicBezTo>
                  <a:pt x="246852" y="233834"/>
                  <a:pt x="271406" y="219441"/>
                  <a:pt x="280719" y="188114"/>
                </a:cubicBezTo>
                <a:cubicBezTo>
                  <a:pt x="290032" y="156787"/>
                  <a:pt x="279872" y="80587"/>
                  <a:pt x="270559" y="50954"/>
                </a:cubicBezTo>
                <a:cubicBezTo>
                  <a:pt x="261246" y="21321"/>
                  <a:pt x="252779" y="18781"/>
                  <a:pt x="224839" y="10314"/>
                </a:cubicBezTo>
                <a:cubicBezTo>
                  <a:pt x="196899" y="1847"/>
                  <a:pt x="124932" y="-693"/>
                  <a:pt x="102919" y="154"/>
                </a:cubicBezTo>
                <a:cubicBezTo>
                  <a:pt x="80906" y="1001"/>
                  <a:pt x="86832" y="8197"/>
                  <a:pt x="92759" y="15394"/>
                </a:cubicBez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 rot="12611680" flipV="1">
            <a:off x="446996" y="1161672"/>
            <a:ext cx="2560479" cy="858496"/>
            <a:chOff x="5934549" y="994514"/>
            <a:chExt cx="2382053" cy="858496"/>
          </a:xfrm>
        </p:grpSpPr>
        <p:sp>
          <p:nvSpPr>
            <p:cNvPr id="63" name="Bogen 62"/>
            <p:cNvSpPr/>
            <p:nvPr/>
          </p:nvSpPr>
          <p:spPr>
            <a:xfrm rot="1939010" flipH="1" flipV="1">
              <a:off x="5934549" y="1604331"/>
              <a:ext cx="2382053" cy="248679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reihandform 63"/>
            <p:cNvSpPr/>
            <p:nvPr/>
          </p:nvSpPr>
          <p:spPr>
            <a:xfrm rot="3725791" flipH="1" flipV="1">
              <a:off x="6063429" y="1013722"/>
              <a:ext cx="186919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1742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220748"/>
            <a:ext cx="4050000" cy="3599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 flipH="1">
            <a:off x="207452" y="1347614"/>
            <a:ext cx="218564" cy="0"/>
          </a:xfrm>
          <a:prstGeom prst="straightConnector1">
            <a:avLst/>
          </a:prstGeom>
          <a:ln w="38100">
            <a:solidFill>
              <a:srgbClr val="E9905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199832" y="1222333"/>
            <a:ext cx="0" cy="36000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183188" y="883508"/>
            <a:ext cx="3204000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plot.title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element_text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hjust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 = 0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107504" y="146050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r>
              <a:rPr lang="de-DE" sz="2800" dirty="0" err="1" smtClean="0">
                <a:latin typeface="Playfair Display" pitchFamily="2" charset="0"/>
              </a:rPr>
              <a:t>Left-Aligned</a:t>
            </a:r>
            <a:r>
              <a:rPr lang="de-DE" sz="2800" dirty="0" smtClean="0">
                <a:latin typeface="Playfair Display" pitchFamily="2" charset="0"/>
              </a:rPr>
              <a:t> Title?</a:t>
            </a:r>
            <a:endParaRPr lang="de-DE" sz="2800" dirty="0">
              <a:latin typeface="Playfair Display" pitchFamily="2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416442" y="1222333"/>
            <a:ext cx="0" cy="279457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6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/>
          <p:cNvSpPr txBox="1"/>
          <p:nvPr/>
        </p:nvSpPr>
        <p:spPr>
          <a:xfrm>
            <a:off x="183188" y="88350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plot.title.position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panel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err="1">
                <a:latin typeface="Playfair Display" pitchFamily="2" charset="0"/>
              </a:rPr>
              <a:t>Left-Aligned</a:t>
            </a:r>
            <a:r>
              <a:rPr lang="de-DE" sz="2800" dirty="0">
                <a:latin typeface="Playfair Display" pitchFamily="2" charset="0"/>
              </a:rPr>
              <a:t> </a:t>
            </a:r>
            <a:r>
              <a:rPr lang="de-DE" sz="2800" dirty="0" smtClean="0">
                <a:latin typeface="Playfair Display" pitchFamily="2" charset="0"/>
              </a:rPr>
              <a:t>Title</a:t>
            </a:r>
            <a:endParaRPr lang="de-DE" sz="2800" dirty="0">
              <a:latin typeface="Playfair Display" pitchFamily="2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1220748"/>
            <a:ext cx="4049998" cy="3599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erade Verbindung mit Pfeil 14"/>
          <p:cNvCxnSpPr/>
          <p:nvPr/>
        </p:nvCxnSpPr>
        <p:spPr>
          <a:xfrm flipH="1">
            <a:off x="207452" y="1347614"/>
            <a:ext cx="218564" cy="0"/>
          </a:xfrm>
          <a:prstGeom prst="straightConnector1">
            <a:avLst/>
          </a:prstGeom>
          <a:ln w="38100">
            <a:solidFill>
              <a:srgbClr val="E9905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199832" y="1222333"/>
            <a:ext cx="0" cy="36000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416442" y="1222333"/>
            <a:ext cx="0" cy="279457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 rot="21141679">
            <a:off x="2696089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8" y="1203598"/>
            <a:ext cx="4050000" cy="3599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erade Verbindung 18"/>
          <p:cNvCxnSpPr/>
          <p:nvPr/>
        </p:nvCxnSpPr>
        <p:spPr>
          <a:xfrm>
            <a:off x="4297594" y="1203216"/>
            <a:ext cx="0" cy="3600000"/>
          </a:xfrm>
          <a:prstGeom prst="line">
            <a:avLst/>
          </a:prstGeom>
          <a:ln w="28575">
            <a:solidFill>
              <a:srgbClr val="28A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288200" y="883508"/>
            <a:ext cx="2628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plot.title.position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plot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183188" y="88350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plot.title.position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panel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err="1">
                <a:latin typeface="Playfair Display" pitchFamily="2" charset="0"/>
              </a:rPr>
              <a:t>Left-Aligned</a:t>
            </a:r>
            <a:r>
              <a:rPr lang="de-DE" sz="2800" dirty="0">
                <a:latin typeface="Playfair Display" pitchFamily="2" charset="0"/>
              </a:rPr>
              <a:t> </a:t>
            </a:r>
            <a:r>
              <a:rPr lang="de-DE" sz="2800" dirty="0" smtClean="0">
                <a:latin typeface="Playfair Display" pitchFamily="2" charset="0"/>
              </a:rPr>
              <a:t>Title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 rot="20921672">
            <a:off x="3952071" y="66487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Better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1220748"/>
            <a:ext cx="4049998" cy="3599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mit Pfeil 16"/>
          <p:cNvCxnSpPr/>
          <p:nvPr/>
        </p:nvCxnSpPr>
        <p:spPr>
          <a:xfrm flipH="1">
            <a:off x="207452" y="1347614"/>
            <a:ext cx="218564" cy="0"/>
          </a:xfrm>
          <a:prstGeom prst="straightConnector1">
            <a:avLst/>
          </a:prstGeom>
          <a:ln w="38100">
            <a:solidFill>
              <a:srgbClr val="E9905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199832" y="1222333"/>
            <a:ext cx="0" cy="36000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416442" y="1222333"/>
            <a:ext cx="0" cy="279457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 rot="21141679">
            <a:off x="2696089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46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1220748"/>
            <a:ext cx="4049998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smtClean="0">
                <a:latin typeface="Playfair Display" pitchFamily="2" charset="0"/>
              </a:rPr>
              <a:t>Legend Design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75657" y="3695156"/>
            <a:ext cx="598395" cy="671244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183188" y="771550"/>
            <a:ext cx="2232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guides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size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 err="1" smtClean="0">
                <a:latin typeface="Overpass Mono" pitchFamily="50" charset="0"/>
                <a:ea typeface="Fira Code Medium" pitchFamily="49" charset="0"/>
              </a:rPr>
              <a:t>guide_legend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()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 rot="21141679">
            <a:off x="2216171" y="58422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8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1220748"/>
            <a:ext cx="4049998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83188" y="771550"/>
            <a:ext cx="5508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guides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size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guide_legend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direction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'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horizontal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', 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title.position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 </a:t>
            </a:r>
            <a:r>
              <a:rPr lang="en-US" sz="900" dirty="0">
                <a:latin typeface="Overpass Mono" pitchFamily="50" charset="0"/>
                <a:ea typeface="Fira Code Medium" pitchFamily="49" charset="0"/>
              </a:rPr>
              <a:t>= "top", 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/>
            </a:r>
            <a:br>
              <a:rPr lang="en-US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                           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title.hjust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 </a:t>
            </a:r>
            <a:r>
              <a:rPr lang="en-US" sz="900" dirty="0">
                <a:latin typeface="Overpass Mono" pitchFamily="50" charset="0"/>
                <a:ea typeface="Fira Code Medium" pitchFamily="49" charset="0"/>
              </a:rPr>
              <a:t>= .5, 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label.position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 </a:t>
            </a:r>
            <a:r>
              <a:rPr lang="en-US" sz="900" dirty="0">
                <a:latin typeface="Overpass Mono" pitchFamily="50" charset="0"/>
                <a:ea typeface="Fira Code Medium" pitchFamily="49" charset="0"/>
              </a:rPr>
              <a:t>= "bottom")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smtClean="0">
                <a:latin typeface="Playfair Display" pitchFamily="2" charset="0"/>
              </a:rPr>
              <a:t>Legend Design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75657" y="3695156"/>
            <a:ext cx="598395" cy="671244"/>
          </a:xfrm>
          <a:prstGeom prst="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860032" y="3786312"/>
            <a:ext cx="864096" cy="455220"/>
          </a:xfrm>
          <a:prstGeom prst="rect">
            <a:avLst/>
          </a:prstGeom>
          <a:noFill/>
          <a:ln>
            <a:solidFill>
              <a:srgbClr val="28A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 rot="20921672">
            <a:off x="5505779" y="626097"/>
            <a:ext cx="126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Customized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88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7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1220748"/>
            <a:ext cx="4049997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83188" y="771550"/>
            <a:ext cx="5508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c(0, 0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),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'off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smtClean="0">
                <a:latin typeface="Playfair Display" pitchFamily="2" charset="0"/>
              </a:rPr>
              <a:t>Legend Design</a:t>
            </a:r>
            <a:endParaRPr lang="de-DE" sz="2800" dirty="0">
              <a:latin typeface="Playfair Display" pitchFamily="2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20921672">
            <a:off x="5505779" y="626097"/>
            <a:ext cx="126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Customized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  <p:cxnSp>
        <p:nvCxnSpPr>
          <p:cNvPr id="10" name="Gerade Verbindung 9"/>
          <p:cNvCxnSpPr/>
          <p:nvPr/>
        </p:nvCxnSpPr>
        <p:spPr>
          <a:xfrm>
            <a:off x="609655" y="1601356"/>
            <a:ext cx="0" cy="28332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 flipH="1">
            <a:off x="456114" y="4318992"/>
            <a:ext cx="3729600" cy="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4536187" y="1578878"/>
            <a:ext cx="0" cy="2862000"/>
          </a:xfrm>
          <a:prstGeom prst="line">
            <a:avLst/>
          </a:prstGeom>
          <a:ln w="28575">
            <a:solidFill>
              <a:srgbClr val="28A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 flipH="1">
            <a:off x="4522852" y="4432528"/>
            <a:ext cx="3772800" cy="0"/>
          </a:xfrm>
          <a:prstGeom prst="line">
            <a:avLst/>
          </a:prstGeom>
          <a:ln w="28575">
            <a:solidFill>
              <a:srgbClr val="28A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9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9" y="1203598"/>
            <a:ext cx="4049997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1220748"/>
            <a:ext cx="4049997" cy="35999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dirty="0" smtClean="0">
                <a:latin typeface="Playfair Display" pitchFamily="2" charset="0"/>
              </a:rPr>
              <a:t>Limit Expansion</a:t>
            </a:r>
            <a:endParaRPr lang="de-DE" sz="2800" dirty="0">
              <a:latin typeface="Playfair Display" pitchFamily="2" charset="0"/>
            </a:endParaRPr>
          </a:p>
        </p:txBody>
      </p:sp>
      <p:cxnSp>
        <p:nvCxnSpPr>
          <p:cNvPr id="10" name="Gerade Verbindung 9"/>
          <p:cNvCxnSpPr/>
          <p:nvPr/>
        </p:nvCxnSpPr>
        <p:spPr>
          <a:xfrm>
            <a:off x="609655" y="1601356"/>
            <a:ext cx="0" cy="283320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 flipH="1">
            <a:off x="456114" y="4318992"/>
            <a:ext cx="3729600" cy="0"/>
          </a:xfrm>
          <a:prstGeom prst="line">
            <a:avLst/>
          </a:prstGeom>
          <a:ln w="2857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4536187" y="1578878"/>
            <a:ext cx="0" cy="2862000"/>
          </a:xfrm>
          <a:prstGeom prst="line">
            <a:avLst/>
          </a:prstGeom>
          <a:ln w="28575">
            <a:solidFill>
              <a:srgbClr val="28A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 flipH="1">
            <a:off x="4522852" y="4432528"/>
            <a:ext cx="3772800" cy="0"/>
          </a:xfrm>
          <a:prstGeom prst="line">
            <a:avLst/>
          </a:prstGeom>
          <a:ln w="28575">
            <a:solidFill>
              <a:srgbClr val="28A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288200" y="883508"/>
            <a:ext cx="2448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FALSE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83188" y="883508"/>
            <a:ext cx="2376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b="1" dirty="0" smtClean="0">
                <a:latin typeface="Overpass Mono" pitchFamily="50" charset="0"/>
                <a:ea typeface="Fira Code Medium" pitchFamily="49" charset="0"/>
              </a:rPr>
              <a:t>TRUE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20921672">
            <a:off x="3947858" y="626097"/>
            <a:ext cx="126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28A87D"/>
                </a:solidFill>
                <a:latin typeface="Blacksword" pitchFamily="50" charset="0"/>
              </a:rPr>
              <a:t>Without</a:t>
            </a:r>
            <a:endParaRPr lang="de-DE" dirty="0">
              <a:solidFill>
                <a:srgbClr val="28A87D"/>
              </a:solidFill>
              <a:latin typeface="Blacksword" pitchFamily="50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 rot="21141679">
            <a:off x="2364974" y="713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E99059"/>
                </a:solidFill>
                <a:latin typeface="Blacksword" pitchFamily="50" charset="0"/>
              </a:rPr>
              <a:t>Default</a:t>
            </a:r>
            <a:endParaRPr lang="de-DE" dirty="0">
              <a:solidFill>
                <a:srgbClr val="E99059"/>
              </a:solidFill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uppieren 69"/>
          <p:cNvGrpSpPr/>
          <p:nvPr/>
        </p:nvGrpSpPr>
        <p:grpSpPr>
          <a:xfrm>
            <a:off x="1375935" y="-2524878"/>
            <a:ext cx="8372800" cy="7184860"/>
            <a:chOff x="1375935" y="-2464882"/>
            <a:chExt cx="8372800" cy="7184860"/>
          </a:xfrm>
        </p:grpSpPr>
        <p:pic>
          <p:nvPicPr>
            <p:cNvPr id="71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83751" y="516215"/>
              <a:ext cx="4576497" cy="4067998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2" name="Gruppieren 71"/>
            <p:cNvGrpSpPr/>
            <p:nvPr/>
          </p:nvGrpSpPr>
          <p:grpSpPr>
            <a:xfrm>
              <a:off x="1559536" y="4360075"/>
              <a:ext cx="282158" cy="316994"/>
              <a:chOff x="1278176" y="1595119"/>
              <a:chExt cx="282158" cy="316994"/>
            </a:xfrm>
          </p:grpSpPr>
          <p:sp>
            <p:nvSpPr>
              <p:cNvPr id="114" name="Freihandform 113"/>
              <p:cNvSpPr/>
              <p:nvPr/>
            </p:nvSpPr>
            <p:spPr>
              <a:xfrm>
                <a:off x="1304895" y="1595119"/>
                <a:ext cx="255439" cy="275619"/>
              </a:xfrm>
              <a:custGeom>
                <a:avLst/>
                <a:gdLst>
                  <a:gd name="connsiteX0" fmla="*/ 51111 w 255439"/>
                  <a:gd name="connsiteY0" fmla="*/ 0 h 275619"/>
                  <a:gd name="connsiteX1" fmla="*/ 203511 w 255439"/>
                  <a:gd name="connsiteY1" fmla="*/ 76200 h 275619"/>
                  <a:gd name="connsiteX2" fmla="*/ 193351 w 255439"/>
                  <a:gd name="connsiteY2" fmla="*/ 254000 h 275619"/>
                  <a:gd name="connsiteX3" fmla="*/ 56191 w 255439"/>
                  <a:gd name="connsiteY3" fmla="*/ 269240 h 275619"/>
                  <a:gd name="connsiteX4" fmla="*/ 20631 w 255439"/>
                  <a:gd name="connsiteY4" fmla="*/ 223520 h 275619"/>
                  <a:gd name="connsiteX5" fmla="*/ 311 w 255439"/>
                  <a:gd name="connsiteY5" fmla="*/ 167640 h 275619"/>
                  <a:gd name="connsiteX6" fmla="*/ 35871 w 255439"/>
                  <a:gd name="connsiteY6" fmla="*/ 111760 h 275619"/>
                  <a:gd name="connsiteX7" fmla="*/ 61271 w 255439"/>
                  <a:gd name="connsiteY7" fmla="*/ 81280 h 275619"/>
                  <a:gd name="connsiteX8" fmla="*/ 142551 w 255439"/>
                  <a:gd name="connsiteY8" fmla="*/ 40640 h 275619"/>
                  <a:gd name="connsiteX9" fmla="*/ 188271 w 255439"/>
                  <a:gd name="connsiteY9" fmla="*/ 40640 h 275619"/>
                  <a:gd name="connsiteX10" fmla="*/ 239071 w 255439"/>
                  <a:gd name="connsiteY10" fmla="*/ 50800 h 275619"/>
                  <a:gd name="connsiteX11" fmla="*/ 254311 w 255439"/>
                  <a:gd name="connsiteY11" fmla="*/ 86360 h 275619"/>
                  <a:gd name="connsiteX12" fmla="*/ 254311 w 255439"/>
                  <a:gd name="connsiteY12" fmla="*/ 142240 h 275619"/>
                  <a:gd name="connsiteX13" fmla="*/ 254311 w 255439"/>
                  <a:gd name="connsiteY13" fmla="*/ 147320 h 275619"/>
                  <a:gd name="connsiteX14" fmla="*/ 254311 w 255439"/>
                  <a:gd name="connsiteY14" fmla="*/ 147320 h 27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5439" h="275619">
                    <a:moveTo>
                      <a:pt x="51111" y="0"/>
                    </a:moveTo>
                    <a:cubicBezTo>
                      <a:pt x="115457" y="16933"/>
                      <a:pt x="179804" y="33867"/>
                      <a:pt x="203511" y="76200"/>
                    </a:cubicBezTo>
                    <a:cubicBezTo>
                      <a:pt x="227218" y="118533"/>
                      <a:pt x="217904" y="221827"/>
                      <a:pt x="193351" y="254000"/>
                    </a:cubicBezTo>
                    <a:cubicBezTo>
                      <a:pt x="168798" y="286173"/>
                      <a:pt x="84978" y="274320"/>
                      <a:pt x="56191" y="269240"/>
                    </a:cubicBezTo>
                    <a:cubicBezTo>
                      <a:pt x="27404" y="264160"/>
                      <a:pt x="29944" y="240453"/>
                      <a:pt x="20631" y="223520"/>
                    </a:cubicBezTo>
                    <a:cubicBezTo>
                      <a:pt x="11318" y="206587"/>
                      <a:pt x="-2229" y="186267"/>
                      <a:pt x="311" y="167640"/>
                    </a:cubicBezTo>
                    <a:cubicBezTo>
                      <a:pt x="2851" y="149013"/>
                      <a:pt x="25711" y="126153"/>
                      <a:pt x="35871" y="111760"/>
                    </a:cubicBezTo>
                    <a:cubicBezTo>
                      <a:pt x="46031" y="97367"/>
                      <a:pt x="43491" y="93133"/>
                      <a:pt x="61271" y="81280"/>
                    </a:cubicBezTo>
                    <a:cubicBezTo>
                      <a:pt x="79051" y="69427"/>
                      <a:pt x="121384" y="47413"/>
                      <a:pt x="142551" y="40640"/>
                    </a:cubicBezTo>
                    <a:cubicBezTo>
                      <a:pt x="163718" y="33867"/>
                      <a:pt x="172184" y="38947"/>
                      <a:pt x="188271" y="40640"/>
                    </a:cubicBezTo>
                    <a:cubicBezTo>
                      <a:pt x="204358" y="42333"/>
                      <a:pt x="228064" y="43180"/>
                      <a:pt x="239071" y="50800"/>
                    </a:cubicBezTo>
                    <a:cubicBezTo>
                      <a:pt x="250078" y="58420"/>
                      <a:pt x="251771" y="71120"/>
                      <a:pt x="254311" y="86360"/>
                    </a:cubicBezTo>
                    <a:cubicBezTo>
                      <a:pt x="256851" y="101600"/>
                      <a:pt x="254311" y="142240"/>
                      <a:pt x="254311" y="142240"/>
                    </a:cubicBezTo>
                    <a:lnTo>
                      <a:pt x="254311" y="147320"/>
                    </a:lnTo>
                    <a:lnTo>
                      <a:pt x="254311" y="147320"/>
                    </a:lnTo>
                  </a:path>
                </a:pathLst>
              </a:custGeom>
              <a:ln w="9525"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/>
                  <a:t> </a:t>
                </a:r>
                <a:endParaRPr lang="de-DE" dirty="0"/>
              </a:p>
            </p:txBody>
          </p:sp>
          <p:sp>
            <p:nvSpPr>
              <p:cNvPr id="115" name="Textfeld 114"/>
              <p:cNvSpPr txBox="1"/>
              <p:nvPr/>
            </p:nvSpPr>
            <p:spPr>
              <a:xfrm>
                <a:off x="1278176" y="165050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 smtClean="0">
                    <a:latin typeface="Blacksword" pitchFamily="50" charset="0"/>
                  </a:rPr>
                  <a:t>3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</p:grpSp>
        <p:grpSp>
          <p:nvGrpSpPr>
            <p:cNvPr id="73" name="Gruppieren 72"/>
            <p:cNvGrpSpPr/>
            <p:nvPr/>
          </p:nvGrpSpPr>
          <p:grpSpPr>
            <a:xfrm>
              <a:off x="1375935" y="627677"/>
              <a:ext cx="1291229" cy="787976"/>
              <a:chOff x="1375935" y="191701"/>
              <a:chExt cx="1291229" cy="787976"/>
            </a:xfrm>
          </p:grpSpPr>
          <p:sp>
            <p:nvSpPr>
              <p:cNvPr id="112" name="Bogen 111"/>
              <p:cNvSpPr/>
              <p:nvPr/>
            </p:nvSpPr>
            <p:spPr>
              <a:xfrm rot="19903584">
                <a:off x="1375935" y="344816"/>
                <a:ext cx="1291229" cy="634861"/>
              </a:xfrm>
              <a:prstGeom prst="arc">
                <a:avLst>
                  <a:gd name="adj1" fmla="val 16200000"/>
                  <a:gd name="adj2" fmla="val 20363229"/>
                </a:avLst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Freihandform 112"/>
              <p:cNvSpPr/>
              <p:nvPr/>
            </p:nvSpPr>
            <p:spPr>
              <a:xfrm>
                <a:off x="2293969" y="191701"/>
                <a:ext cx="91556" cy="81280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" name="Gruppieren 73"/>
            <p:cNvGrpSpPr/>
            <p:nvPr/>
          </p:nvGrpSpPr>
          <p:grpSpPr>
            <a:xfrm flipH="1" flipV="1">
              <a:off x="5824759" y="3727806"/>
              <a:ext cx="2595033" cy="744809"/>
              <a:chOff x="539552" y="483518"/>
              <a:chExt cx="2595032" cy="744809"/>
            </a:xfrm>
          </p:grpSpPr>
          <p:sp>
            <p:nvSpPr>
              <p:cNvPr id="110" name="Bogen 109"/>
              <p:cNvSpPr/>
              <p:nvPr/>
            </p:nvSpPr>
            <p:spPr>
              <a:xfrm rot="1019779">
                <a:off x="539552" y="483518"/>
                <a:ext cx="2592288" cy="634861"/>
              </a:xfrm>
              <a:prstGeom prst="arc">
                <a:avLst/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Freihandform 110"/>
              <p:cNvSpPr/>
              <p:nvPr/>
            </p:nvSpPr>
            <p:spPr>
              <a:xfrm rot="2851967">
                <a:off x="2981961" y="1075704"/>
                <a:ext cx="156742" cy="148504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5" name="Gruppieren 74"/>
            <p:cNvGrpSpPr/>
            <p:nvPr/>
          </p:nvGrpSpPr>
          <p:grpSpPr>
            <a:xfrm>
              <a:off x="1907821" y="3291830"/>
              <a:ext cx="1511757" cy="332341"/>
              <a:chOff x="1855169" y="2893154"/>
              <a:chExt cx="1549169" cy="332341"/>
            </a:xfrm>
          </p:grpSpPr>
          <p:sp>
            <p:nvSpPr>
              <p:cNvPr id="108" name="Freihandform 107"/>
              <p:cNvSpPr/>
              <p:nvPr/>
            </p:nvSpPr>
            <p:spPr>
              <a:xfrm rot="21293179" flipH="1">
                <a:off x="1855169" y="3023230"/>
                <a:ext cx="1508760" cy="202265"/>
              </a:xfrm>
              <a:custGeom>
                <a:avLst/>
                <a:gdLst>
                  <a:gd name="connsiteX0" fmla="*/ 1508760 w 1508760"/>
                  <a:gd name="connsiteY0" fmla="*/ 0 h 202265"/>
                  <a:gd name="connsiteX1" fmla="*/ 1442720 w 1508760"/>
                  <a:gd name="connsiteY1" fmla="*/ 81280 h 202265"/>
                  <a:gd name="connsiteX2" fmla="*/ 1320800 w 1508760"/>
                  <a:gd name="connsiteY2" fmla="*/ 152400 h 202265"/>
                  <a:gd name="connsiteX3" fmla="*/ 1071880 w 1508760"/>
                  <a:gd name="connsiteY3" fmla="*/ 193040 h 202265"/>
                  <a:gd name="connsiteX4" fmla="*/ 797560 w 1508760"/>
                  <a:gd name="connsiteY4" fmla="*/ 198120 h 202265"/>
                  <a:gd name="connsiteX5" fmla="*/ 391160 w 1508760"/>
                  <a:gd name="connsiteY5" fmla="*/ 142240 h 202265"/>
                  <a:gd name="connsiteX6" fmla="*/ 289560 w 1508760"/>
                  <a:gd name="connsiteY6" fmla="*/ 86360 h 202265"/>
                  <a:gd name="connsiteX7" fmla="*/ 50800 w 1508760"/>
                  <a:gd name="connsiteY7" fmla="*/ 40640 h 202265"/>
                  <a:gd name="connsiteX8" fmla="*/ 0 w 1508760"/>
                  <a:gd name="connsiteY8" fmla="*/ 25400 h 202265"/>
                  <a:gd name="connsiteX9" fmla="*/ 0 w 1508760"/>
                  <a:gd name="connsiteY9" fmla="*/ 25400 h 20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08760" h="202265">
                    <a:moveTo>
                      <a:pt x="1508760" y="0"/>
                    </a:moveTo>
                    <a:cubicBezTo>
                      <a:pt x="1491403" y="27940"/>
                      <a:pt x="1474047" y="55880"/>
                      <a:pt x="1442720" y="81280"/>
                    </a:cubicBezTo>
                    <a:cubicBezTo>
                      <a:pt x="1411393" y="106680"/>
                      <a:pt x="1382607" y="133773"/>
                      <a:pt x="1320800" y="152400"/>
                    </a:cubicBezTo>
                    <a:cubicBezTo>
                      <a:pt x="1258993" y="171027"/>
                      <a:pt x="1159087" y="185420"/>
                      <a:pt x="1071880" y="193040"/>
                    </a:cubicBezTo>
                    <a:cubicBezTo>
                      <a:pt x="984673" y="200660"/>
                      <a:pt x="911013" y="206587"/>
                      <a:pt x="797560" y="198120"/>
                    </a:cubicBezTo>
                    <a:cubicBezTo>
                      <a:pt x="684107" y="189653"/>
                      <a:pt x="475827" y="160867"/>
                      <a:pt x="391160" y="142240"/>
                    </a:cubicBezTo>
                    <a:cubicBezTo>
                      <a:pt x="306493" y="123613"/>
                      <a:pt x="346287" y="103293"/>
                      <a:pt x="289560" y="86360"/>
                    </a:cubicBezTo>
                    <a:cubicBezTo>
                      <a:pt x="232833" y="69427"/>
                      <a:pt x="99060" y="50800"/>
                      <a:pt x="50800" y="40640"/>
                    </a:cubicBezTo>
                    <a:cubicBezTo>
                      <a:pt x="2540" y="30480"/>
                      <a:pt x="0" y="25400"/>
                      <a:pt x="0" y="25400"/>
                    </a:cubicBezTo>
                    <a:lnTo>
                      <a:pt x="0" y="2540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Freihandform 108"/>
              <p:cNvSpPr/>
              <p:nvPr/>
            </p:nvSpPr>
            <p:spPr>
              <a:xfrm rot="21105460" flipV="1">
                <a:off x="3314374" y="2893154"/>
                <a:ext cx="89964" cy="152333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6" name="Freihandform 75"/>
            <p:cNvSpPr/>
            <p:nvPr/>
          </p:nvSpPr>
          <p:spPr>
            <a:xfrm rot="20350860">
              <a:off x="2545616" y="3970416"/>
              <a:ext cx="271608" cy="352913"/>
            </a:xfrm>
            <a:custGeom>
              <a:avLst/>
              <a:gdLst>
                <a:gd name="connsiteX0" fmla="*/ 133102 w 173766"/>
                <a:gd name="connsiteY0" fmla="*/ 13740 h 166724"/>
                <a:gd name="connsiteX1" fmla="*/ 173742 w 173766"/>
                <a:gd name="connsiteY1" fmla="*/ 89940 h 166724"/>
                <a:gd name="connsiteX2" fmla="*/ 128022 w 173766"/>
                <a:gd name="connsiteY2" fmla="*/ 161060 h 166724"/>
                <a:gd name="connsiteX3" fmla="*/ 112782 w 173766"/>
                <a:gd name="connsiteY3" fmla="*/ 161060 h 166724"/>
                <a:gd name="connsiteX4" fmla="*/ 82302 w 173766"/>
                <a:gd name="connsiteY4" fmla="*/ 150900 h 166724"/>
                <a:gd name="connsiteX5" fmla="*/ 11182 w 173766"/>
                <a:gd name="connsiteY5" fmla="*/ 95020 h 166724"/>
                <a:gd name="connsiteX6" fmla="*/ 1022 w 173766"/>
                <a:gd name="connsiteY6" fmla="*/ 64540 h 166724"/>
                <a:gd name="connsiteX7" fmla="*/ 6102 w 173766"/>
                <a:gd name="connsiteY7" fmla="*/ 34060 h 166724"/>
                <a:gd name="connsiteX8" fmla="*/ 51822 w 173766"/>
                <a:gd name="connsiteY8" fmla="*/ 3580 h 166724"/>
                <a:gd name="connsiteX9" fmla="*/ 133102 w 173766"/>
                <a:gd name="connsiteY9" fmla="*/ 13740 h 16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766" h="166724">
                  <a:moveTo>
                    <a:pt x="133102" y="13740"/>
                  </a:moveTo>
                  <a:cubicBezTo>
                    <a:pt x="153422" y="28133"/>
                    <a:pt x="174589" y="65387"/>
                    <a:pt x="173742" y="89940"/>
                  </a:cubicBezTo>
                  <a:cubicBezTo>
                    <a:pt x="172895" y="114493"/>
                    <a:pt x="138182" y="149207"/>
                    <a:pt x="128022" y="161060"/>
                  </a:cubicBezTo>
                  <a:cubicBezTo>
                    <a:pt x="117862" y="172913"/>
                    <a:pt x="120402" y="162753"/>
                    <a:pt x="112782" y="161060"/>
                  </a:cubicBezTo>
                  <a:cubicBezTo>
                    <a:pt x="105162" y="159367"/>
                    <a:pt x="99235" y="161907"/>
                    <a:pt x="82302" y="150900"/>
                  </a:cubicBezTo>
                  <a:cubicBezTo>
                    <a:pt x="65369" y="139893"/>
                    <a:pt x="24729" y="109413"/>
                    <a:pt x="11182" y="95020"/>
                  </a:cubicBezTo>
                  <a:cubicBezTo>
                    <a:pt x="-2365" y="80627"/>
                    <a:pt x="1869" y="74700"/>
                    <a:pt x="1022" y="64540"/>
                  </a:cubicBezTo>
                  <a:cubicBezTo>
                    <a:pt x="175" y="54380"/>
                    <a:pt x="-2365" y="44220"/>
                    <a:pt x="6102" y="34060"/>
                  </a:cubicBezTo>
                  <a:cubicBezTo>
                    <a:pt x="14569" y="23900"/>
                    <a:pt x="37429" y="10353"/>
                    <a:pt x="51822" y="3580"/>
                  </a:cubicBezTo>
                  <a:cubicBezTo>
                    <a:pt x="66215" y="-3193"/>
                    <a:pt x="112782" y="-653"/>
                    <a:pt x="133102" y="13740"/>
                  </a:cubicBezTo>
                  <a:close/>
                </a:path>
              </a:pathLst>
            </a:custGeom>
            <a:noFill/>
            <a:ln w="12700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Freihandform 76"/>
            <p:cNvSpPr/>
            <p:nvPr/>
          </p:nvSpPr>
          <p:spPr>
            <a:xfrm rot="1060507">
              <a:off x="1905618" y="4181334"/>
              <a:ext cx="637198" cy="538644"/>
            </a:xfrm>
            <a:custGeom>
              <a:avLst/>
              <a:gdLst>
                <a:gd name="connsiteX0" fmla="*/ 782320 w 782320"/>
                <a:gd name="connsiteY0" fmla="*/ 0 h 538644"/>
                <a:gd name="connsiteX1" fmla="*/ 746760 w 782320"/>
                <a:gd name="connsiteY1" fmla="*/ 121920 h 538644"/>
                <a:gd name="connsiteX2" fmla="*/ 685800 w 782320"/>
                <a:gd name="connsiteY2" fmla="*/ 254000 h 538644"/>
                <a:gd name="connsiteX3" fmla="*/ 609600 w 782320"/>
                <a:gd name="connsiteY3" fmla="*/ 355600 h 538644"/>
                <a:gd name="connsiteX4" fmla="*/ 543560 w 782320"/>
                <a:gd name="connsiteY4" fmla="*/ 406400 h 538644"/>
                <a:gd name="connsiteX5" fmla="*/ 350520 w 782320"/>
                <a:gd name="connsiteY5" fmla="*/ 497840 h 538644"/>
                <a:gd name="connsiteX6" fmla="*/ 213360 w 782320"/>
                <a:gd name="connsiteY6" fmla="*/ 523240 h 538644"/>
                <a:gd name="connsiteX7" fmla="*/ 177800 w 782320"/>
                <a:gd name="connsiteY7" fmla="*/ 528320 h 538644"/>
                <a:gd name="connsiteX8" fmla="*/ 91440 w 782320"/>
                <a:gd name="connsiteY8" fmla="*/ 538480 h 538644"/>
                <a:gd name="connsiteX9" fmla="*/ 25400 w 782320"/>
                <a:gd name="connsiteY9" fmla="*/ 533400 h 538644"/>
                <a:gd name="connsiteX10" fmla="*/ 0 w 782320"/>
                <a:gd name="connsiteY10" fmla="*/ 518160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320" h="538644">
                  <a:moveTo>
                    <a:pt x="782320" y="0"/>
                  </a:moveTo>
                  <a:cubicBezTo>
                    <a:pt x="772583" y="39793"/>
                    <a:pt x="762847" y="79587"/>
                    <a:pt x="746760" y="121920"/>
                  </a:cubicBezTo>
                  <a:cubicBezTo>
                    <a:pt x="730673" y="164253"/>
                    <a:pt x="708660" y="215053"/>
                    <a:pt x="685800" y="254000"/>
                  </a:cubicBezTo>
                  <a:cubicBezTo>
                    <a:pt x="662940" y="292947"/>
                    <a:pt x="633307" y="330200"/>
                    <a:pt x="609600" y="355600"/>
                  </a:cubicBezTo>
                  <a:cubicBezTo>
                    <a:pt x="585893" y="381000"/>
                    <a:pt x="586740" y="382693"/>
                    <a:pt x="543560" y="406400"/>
                  </a:cubicBezTo>
                  <a:cubicBezTo>
                    <a:pt x="500380" y="430107"/>
                    <a:pt x="405553" y="478367"/>
                    <a:pt x="350520" y="497840"/>
                  </a:cubicBezTo>
                  <a:cubicBezTo>
                    <a:pt x="295487" y="517313"/>
                    <a:pt x="242147" y="518160"/>
                    <a:pt x="213360" y="523240"/>
                  </a:cubicBezTo>
                  <a:cubicBezTo>
                    <a:pt x="184573" y="528320"/>
                    <a:pt x="177800" y="528320"/>
                    <a:pt x="177800" y="528320"/>
                  </a:cubicBezTo>
                  <a:cubicBezTo>
                    <a:pt x="157480" y="530860"/>
                    <a:pt x="116840" y="537633"/>
                    <a:pt x="91440" y="538480"/>
                  </a:cubicBezTo>
                  <a:cubicBezTo>
                    <a:pt x="66040" y="539327"/>
                    <a:pt x="40640" y="536787"/>
                    <a:pt x="25400" y="533400"/>
                  </a:cubicBezTo>
                  <a:cubicBezTo>
                    <a:pt x="10160" y="530013"/>
                    <a:pt x="5080" y="524086"/>
                    <a:pt x="0" y="518160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Freihandform 77"/>
            <p:cNvSpPr/>
            <p:nvPr/>
          </p:nvSpPr>
          <p:spPr>
            <a:xfrm rot="18277954">
              <a:off x="2556377" y="4282700"/>
              <a:ext cx="106343" cy="86409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79" name="Gruppieren 78"/>
            <p:cNvGrpSpPr/>
            <p:nvPr/>
          </p:nvGrpSpPr>
          <p:grpSpPr>
            <a:xfrm>
              <a:off x="7091609" y="1855598"/>
              <a:ext cx="284407" cy="281031"/>
              <a:chOff x="7085513" y="1333165"/>
              <a:chExt cx="284407" cy="281031"/>
            </a:xfrm>
          </p:grpSpPr>
          <p:sp>
            <p:nvSpPr>
              <p:cNvPr id="106" name="Freihandform 105"/>
              <p:cNvSpPr/>
              <p:nvPr/>
            </p:nvSpPr>
            <p:spPr>
              <a:xfrm>
                <a:off x="7085513" y="1333165"/>
                <a:ext cx="284407" cy="240746"/>
              </a:xfrm>
              <a:custGeom>
                <a:avLst/>
                <a:gdLst>
                  <a:gd name="connsiteX0" fmla="*/ 174039 w 284407"/>
                  <a:gd name="connsiteY0" fmla="*/ 45874 h 240746"/>
                  <a:gd name="connsiteX1" fmla="*/ 11479 w 284407"/>
                  <a:gd name="connsiteY1" fmla="*/ 56034 h 240746"/>
                  <a:gd name="connsiteX2" fmla="*/ 21639 w 284407"/>
                  <a:gd name="connsiteY2" fmla="*/ 116994 h 240746"/>
                  <a:gd name="connsiteX3" fmla="*/ 87679 w 284407"/>
                  <a:gd name="connsiteY3" fmla="*/ 218594 h 240746"/>
                  <a:gd name="connsiteX4" fmla="*/ 214679 w 284407"/>
                  <a:gd name="connsiteY4" fmla="*/ 238914 h 240746"/>
                  <a:gd name="connsiteX5" fmla="*/ 280719 w 284407"/>
                  <a:gd name="connsiteY5" fmla="*/ 188114 h 240746"/>
                  <a:gd name="connsiteX6" fmla="*/ 270559 w 284407"/>
                  <a:gd name="connsiteY6" fmla="*/ 50954 h 240746"/>
                  <a:gd name="connsiteX7" fmla="*/ 224839 w 284407"/>
                  <a:gd name="connsiteY7" fmla="*/ 10314 h 240746"/>
                  <a:gd name="connsiteX8" fmla="*/ 102919 w 284407"/>
                  <a:gd name="connsiteY8" fmla="*/ 154 h 240746"/>
                  <a:gd name="connsiteX9" fmla="*/ 92759 w 284407"/>
                  <a:gd name="connsiteY9" fmla="*/ 15394 h 24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4407" h="240746">
                    <a:moveTo>
                      <a:pt x="174039" y="45874"/>
                    </a:moveTo>
                    <a:cubicBezTo>
                      <a:pt x="105459" y="45027"/>
                      <a:pt x="36879" y="44181"/>
                      <a:pt x="11479" y="56034"/>
                    </a:cubicBezTo>
                    <a:cubicBezTo>
                      <a:pt x="-13921" y="67887"/>
                      <a:pt x="8939" y="89901"/>
                      <a:pt x="21639" y="116994"/>
                    </a:cubicBezTo>
                    <a:cubicBezTo>
                      <a:pt x="34339" y="144087"/>
                      <a:pt x="55506" y="198274"/>
                      <a:pt x="87679" y="218594"/>
                    </a:cubicBezTo>
                    <a:cubicBezTo>
                      <a:pt x="119852" y="238914"/>
                      <a:pt x="182506" y="243994"/>
                      <a:pt x="214679" y="238914"/>
                    </a:cubicBezTo>
                    <a:cubicBezTo>
                      <a:pt x="246852" y="233834"/>
                      <a:pt x="271406" y="219441"/>
                      <a:pt x="280719" y="188114"/>
                    </a:cubicBezTo>
                    <a:cubicBezTo>
                      <a:pt x="290032" y="156787"/>
                      <a:pt x="279872" y="80587"/>
                      <a:pt x="270559" y="50954"/>
                    </a:cubicBezTo>
                    <a:cubicBezTo>
                      <a:pt x="261246" y="21321"/>
                      <a:pt x="252779" y="18781"/>
                      <a:pt x="224839" y="10314"/>
                    </a:cubicBezTo>
                    <a:cubicBezTo>
                      <a:pt x="196899" y="1847"/>
                      <a:pt x="124932" y="-693"/>
                      <a:pt x="102919" y="154"/>
                    </a:cubicBezTo>
                    <a:cubicBezTo>
                      <a:pt x="80906" y="1001"/>
                      <a:pt x="86832" y="8197"/>
                      <a:pt x="92759" y="15394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Textfeld 106"/>
              <p:cNvSpPr txBox="1"/>
              <p:nvPr/>
            </p:nvSpPr>
            <p:spPr>
              <a:xfrm>
                <a:off x="7092280" y="1352586"/>
                <a:ext cx="27764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 smtClean="0">
                    <a:latin typeface="Blacksword" pitchFamily="50" charset="0"/>
                  </a:rPr>
                  <a:t>4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</p:grpSp>
        <p:grpSp>
          <p:nvGrpSpPr>
            <p:cNvPr id="80" name="Gruppieren 79"/>
            <p:cNvGrpSpPr/>
            <p:nvPr/>
          </p:nvGrpSpPr>
          <p:grpSpPr>
            <a:xfrm>
              <a:off x="1550942" y="757553"/>
              <a:ext cx="304227" cy="393303"/>
              <a:chOff x="1550942" y="321577"/>
              <a:chExt cx="304227" cy="393303"/>
            </a:xfrm>
          </p:grpSpPr>
          <p:grpSp>
            <p:nvGrpSpPr>
              <p:cNvPr id="102" name="Gruppieren 101"/>
              <p:cNvGrpSpPr/>
              <p:nvPr/>
            </p:nvGrpSpPr>
            <p:grpSpPr>
              <a:xfrm>
                <a:off x="1586987" y="321577"/>
                <a:ext cx="268182" cy="301819"/>
                <a:chOff x="1396434" y="299293"/>
                <a:chExt cx="268182" cy="301819"/>
              </a:xfrm>
            </p:grpSpPr>
            <p:sp>
              <p:nvSpPr>
                <p:cNvPr id="104" name="Freihandform 103"/>
                <p:cNvSpPr/>
                <p:nvPr/>
              </p:nvSpPr>
              <p:spPr>
                <a:xfrm rot="18106273">
                  <a:off x="1373141" y="322586"/>
                  <a:ext cx="298105" cy="251520"/>
                </a:xfrm>
                <a:custGeom>
                  <a:avLst/>
                  <a:gdLst>
                    <a:gd name="connsiteX0" fmla="*/ 243397 w 298105"/>
                    <a:gd name="connsiteY0" fmla="*/ 58 h 195642"/>
                    <a:gd name="connsiteX1" fmla="*/ 294197 w 298105"/>
                    <a:gd name="connsiteY1" fmla="*/ 91498 h 195642"/>
                    <a:gd name="connsiteX2" fmla="*/ 263717 w 298105"/>
                    <a:gd name="connsiteY2" fmla="*/ 193098 h 195642"/>
                    <a:gd name="connsiteX3" fmla="*/ 19877 w 298105"/>
                    <a:gd name="connsiteY3" fmla="*/ 157538 h 195642"/>
                    <a:gd name="connsiteX4" fmla="*/ 19877 w 298105"/>
                    <a:gd name="connsiteY4" fmla="*/ 76258 h 195642"/>
                    <a:gd name="connsiteX5" fmla="*/ 65597 w 298105"/>
                    <a:gd name="connsiteY5" fmla="*/ 20378 h 195642"/>
                    <a:gd name="connsiteX6" fmla="*/ 126557 w 298105"/>
                    <a:gd name="connsiteY6" fmla="*/ 58 h 195642"/>
                    <a:gd name="connsiteX7" fmla="*/ 187517 w 298105"/>
                    <a:gd name="connsiteY7" fmla="*/ 15298 h 195642"/>
                    <a:gd name="connsiteX8" fmla="*/ 212917 w 298105"/>
                    <a:gd name="connsiteY8" fmla="*/ 45778 h 195642"/>
                    <a:gd name="connsiteX9" fmla="*/ 223077 w 298105"/>
                    <a:gd name="connsiteY9" fmla="*/ 55938 h 195642"/>
                    <a:gd name="connsiteX10" fmla="*/ 238317 w 298105"/>
                    <a:gd name="connsiteY10" fmla="*/ 101658 h 195642"/>
                    <a:gd name="connsiteX11" fmla="*/ 238317 w 298105"/>
                    <a:gd name="connsiteY11" fmla="*/ 101658 h 19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8105" h="195642">
                      <a:moveTo>
                        <a:pt x="243397" y="58"/>
                      </a:moveTo>
                      <a:cubicBezTo>
                        <a:pt x="267103" y="29691"/>
                        <a:pt x="290810" y="59325"/>
                        <a:pt x="294197" y="91498"/>
                      </a:cubicBezTo>
                      <a:cubicBezTo>
                        <a:pt x="297584" y="123671"/>
                        <a:pt x="309437" y="182091"/>
                        <a:pt x="263717" y="193098"/>
                      </a:cubicBezTo>
                      <a:cubicBezTo>
                        <a:pt x="217997" y="204105"/>
                        <a:pt x="60517" y="177011"/>
                        <a:pt x="19877" y="157538"/>
                      </a:cubicBezTo>
                      <a:cubicBezTo>
                        <a:pt x="-20763" y="138065"/>
                        <a:pt x="12257" y="99118"/>
                        <a:pt x="19877" y="76258"/>
                      </a:cubicBezTo>
                      <a:cubicBezTo>
                        <a:pt x="27497" y="53398"/>
                        <a:pt x="47817" y="33078"/>
                        <a:pt x="65597" y="20378"/>
                      </a:cubicBezTo>
                      <a:cubicBezTo>
                        <a:pt x="83377" y="7678"/>
                        <a:pt x="106237" y="905"/>
                        <a:pt x="126557" y="58"/>
                      </a:cubicBezTo>
                      <a:cubicBezTo>
                        <a:pt x="146877" y="-789"/>
                        <a:pt x="173124" y="7678"/>
                        <a:pt x="187517" y="15298"/>
                      </a:cubicBezTo>
                      <a:cubicBezTo>
                        <a:pt x="201910" y="22918"/>
                        <a:pt x="206990" y="39005"/>
                        <a:pt x="212917" y="45778"/>
                      </a:cubicBezTo>
                      <a:cubicBezTo>
                        <a:pt x="218844" y="52551"/>
                        <a:pt x="218844" y="46625"/>
                        <a:pt x="223077" y="55938"/>
                      </a:cubicBezTo>
                      <a:cubicBezTo>
                        <a:pt x="227310" y="65251"/>
                        <a:pt x="238317" y="101658"/>
                        <a:pt x="238317" y="101658"/>
                      </a:cubicBezTo>
                      <a:lnTo>
                        <a:pt x="238317" y="101658"/>
                      </a:lnTo>
                    </a:path>
                  </a:pathLst>
                </a:custGeom>
                <a:ln>
                  <a:solidFill>
                    <a:srgbClr val="E990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5" name="Textfeld 104"/>
                <p:cNvSpPr txBox="1"/>
                <p:nvPr/>
              </p:nvSpPr>
              <p:spPr>
                <a:xfrm>
                  <a:off x="1409418" y="339502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 smtClean="0">
                      <a:latin typeface="Blacksword" pitchFamily="50" charset="0"/>
                    </a:rPr>
                    <a:t>1</a:t>
                  </a:r>
                  <a:endParaRPr lang="de-DE" sz="1100" b="1" dirty="0">
                    <a:latin typeface="Blacksword" pitchFamily="50" charset="0"/>
                  </a:endParaRPr>
                </a:p>
              </p:txBody>
            </p:sp>
          </p:grpSp>
          <p:sp>
            <p:nvSpPr>
              <p:cNvPr id="103" name="Textfeld 102"/>
              <p:cNvSpPr txBox="1"/>
              <p:nvPr/>
            </p:nvSpPr>
            <p:spPr>
              <a:xfrm>
                <a:off x="1550942" y="37632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b="1" dirty="0">
                    <a:latin typeface="Blacksword" pitchFamily="50" charset="0"/>
                  </a:rPr>
                  <a:t>-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</p:grpSp>
        <p:sp>
          <p:nvSpPr>
            <p:cNvPr id="81" name="Rechteck 80"/>
            <p:cNvSpPr/>
            <p:nvPr/>
          </p:nvSpPr>
          <p:spPr>
            <a:xfrm>
              <a:off x="7074962" y="2921258"/>
              <a:ext cx="28084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b="1" dirty="0">
                  <a:latin typeface="Blacksword" pitchFamily="50" charset="0"/>
                </a:rPr>
                <a:t>5</a:t>
              </a:r>
              <a:endParaRPr lang="de-DE" b="1" dirty="0">
                <a:latin typeface="Blacksword" pitchFamily="50" charset="0"/>
              </a:endParaRPr>
            </a:p>
          </p:txBody>
        </p:sp>
        <p:grpSp>
          <p:nvGrpSpPr>
            <p:cNvPr id="82" name="Gruppieren 81"/>
            <p:cNvGrpSpPr/>
            <p:nvPr/>
          </p:nvGrpSpPr>
          <p:grpSpPr>
            <a:xfrm rot="251164" flipH="1" flipV="1">
              <a:off x="5951138" y="1210416"/>
              <a:ext cx="2382053" cy="703196"/>
              <a:chOff x="823065" y="532555"/>
              <a:chExt cx="2382053" cy="589669"/>
            </a:xfrm>
          </p:grpSpPr>
          <p:sp>
            <p:nvSpPr>
              <p:cNvPr id="100" name="Bogen 99"/>
              <p:cNvSpPr/>
              <p:nvPr/>
            </p:nvSpPr>
            <p:spPr>
              <a:xfrm rot="1687846">
                <a:off x="823065" y="532555"/>
                <a:ext cx="2382053" cy="208531"/>
              </a:xfrm>
              <a:prstGeom prst="arc">
                <a:avLst/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Freihandform 100"/>
              <p:cNvSpPr/>
              <p:nvPr/>
            </p:nvSpPr>
            <p:spPr>
              <a:xfrm rot="3474627">
                <a:off x="2947315" y="969601"/>
                <a:ext cx="156742" cy="148504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3" name="Freihandform 82"/>
            <p:cNvSpPr/>
            <p:nvPr/>
          </p:nvSpPr>
          <p:spPr>
            <a:xfrm>
              <a:off x="5258379" y="2703862"/>
              <a:ext cx="440660" cy="434792"/>
            </a:xfrm>
            <a:custGeom>
              <a:avLst/>
              <a:gdLst>
                <a:gd name="connsiteX0" fmla="*/ 74761 w 440660"/>
                <a:gd name="connsiteY0" fmla="*/ 50447 h 434792"/>
                <a:gd name="connsiteX1" fmla="*/ 129625 w 440660"/>
                <a:gd name="connsiteY1" fmla="*/ 19967 h 434792"/>
                <a:gd name="connsiteX2" fmla="*/ 251545 w 440660"/>
                <a:gd name="connsiteY2" fmla="*/ 1679 h 434792"/>
                <a:gd name="connsiteX3" fmla="*/ 349081 w 440660"/>
                <a:gd name="connsiteY3" fmla="*/ 62639 h 434792"/>
                <a:gd name="connsiteX4" fmla="*/ 440521 w 440660"/>
                <a:gd name="connsiteY4" fmla="*/ 275999 h 434792"/>
                <a:gd name="connsiteX5" fmla="*/ 367369 w 440660"/>
                <a:gd name="connsiteY5" fmla="*/ 367439 h 434792"/>
                <a:gd name="connsiteX6" fmla="*/ 269833 w 440660"/>
                <a:gd name="connsiteY6" fmla="*/ 416207 h 434792"/>
                <a:gd name="connsiteX7" fmla="*/ 172297 w 440660"/>
                <a:gd name="connsiteY7" fmla="*/ 434495 h 434792"/>
                <a:gd name="connsiteX8" fmla="*/ 80857 w 440660"/>
                <a:gd name="connsiteY8" fmla="*/ 422303 h 434792"/>
                <a:gd name="connsiteX9" fmla="*/ 13801 w 440660"/>
                <a:gd name="connsiteY9" fmla="*/ 361343 h 434792"/>
                <a:gd name="connsiteX10" fmla="*/ 7705 w 440660"/>
                <a:gd name="connsiteY10" fmla="*/ 318671 h 434792"/>
                <a:gd name="connsiteX11" fmla="*/ 1609 w 440660"/>
                <a:gd name="connsiteY11" fmla="*/ 233327 h 434792"/>
                <a:gd name="connsiteX12" fmla="*/ 1609 w 440660"/>
                <a:gd name="connsiteY12" fmla="*/ 166271 h 434792"/>
                <a:gd name="connsiteX13" fmla="*/ 19897 w 440660"/>
                <a:gd name="connsiteY13" fmla="*/ 135791 h 434792"/>
                <a:gd name="connsiteX14" fmla="*/ 74761 w 440660"/>
                <a:gd name="connsiteY14" fmla="*/ 50447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0660" h="434792">
                  <a:moveTo>
                    <a:pt x="74761" y="50447"/>
                  </a:moveTo>
                  <a:cubicBezTo>
                    <a:pt x="93049" y="31143"/>
                    <a:pt x="100161" y="28095"/>
                    <a:pt x="129625" y="19967"/>
                  </a:cubicBezTo>
                  <a:cubicBezTo>
                    <a:pt x="159089" y="11839"/>
                    <a:pt x="214969" y="-5433"/>
                    <a:pt x="251545" y="1679"/>
                  </a:cubicBezTo>
                  <a:cubicBezTo>
                    <a:pt x="288121" y="8791"/>
                    <a:pt x="317585" y="16919"/>
                    <a:pt x="349081" y="62639"/>
                  </a:cubicBezTo>
                  <a:cubicBezTo>
                    <a:pt x="380577" y="108359"/>
                    <a:pt x="437473" y="225199"/>
                    <a:pt x="440521" y="275999"/>
                  </a:cubicBezTo>
                  <a:cubicBezTo>
                    <a:pt x="443569" y="326799"/>
                    <a:pt x="395817" y="344071"/>
                    <a:pt x="367369" y="367439"/>
                  </a:cubicBezTo>
                  <a:cubicBezTo>
                    <a:pt x="338921" y="390807"/>
                    <a:pt x="302345" y="405031"/>
                    <a:pt x="269833" y="416207"/>
                  </a:cubicBezTo>
                  <a:cubicBezTo>
                    <a:pt x="237321" y="427383"/>
                    <a:pt x="203793" y="433479"/>
                    <a:pt x="172297" y="434495"/>
                  </a:cubicBezTo>
                  <a:cubicBezTo>
                    <a:pt x="140801" y="435511"/>
                    <a:pt x="107273" y="434495"/>
                    <a:pt x="80857" y="422303"/>
                  </a:cubicBezTo>
                  <a:cubicBezTo>
                    <a:pt x="54441" y="410111"/>
                    <a:pt x="25993" y="378615"/>
                    <a:pt x="13801" y="361343"/>
                  </a:cubicBezTo>
                  <a:cubicBezTo>
                    <a:pt x="1609" y="344071"/>
                    <a:pt x="9737" y="340007"/>
                    <a:pt x="7705" y="318671"/>
                  </a:cubicBezTo>
                  <a:cubicBezTo>
                    <a:pt x="5673" y="297335"/>
                    <a:pt x="2625" y="258727"/>
                    <a:pt x="1609" y="233327"/>
                  </a:cubicBezTo>
                  <a:cubicBezTo>
                    <a:pt x="593" y="207927"/>
                    <a:pt x="-1439" y="182527"/>
                    <a:pt x="1609" y="166271"/>
                  </a:cubicBezTo>
                  <a:cubicBezTo>
                    <a:pt x="4657" y="150015"/>
                    <a:pt x="8721" y="148999"/>
                    <a:pt x="19897" y="135791"/>
                  </a:cubicBezTo>
                  <a:cubicBezTo>
                    <a:pt x="31073" y="122583"/>
                    <a:pt x="56473" y="69751"/>
                    <a:pt x="74761" y="50447"/>
                  </a:cubicBezTo>
                  <a:close/>
                </a:path>
              </a:pathLst>
            </a:custGeom>
            <a:noFill/>
            <a:ln w="9525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4" name="Gruppieren 83"/>
            <p:cNvGrpSpPr/>
            <p:nvPr/>
          </p:nvGrpSpPr>
          <p:grpSpPr>
            <a:xfrm>
              <a:off x="5683705" y="2758677"/>
              <a:ext cx="1411583" cy="489648"/>
              <a:chOff x="5683705" y="2322701"/>
              <a:chExt cx="1411583" cy="489648"/>
            </a:xfrm>
          </p:grpSpPr>
          <p:sp>
            <p:nvSpPr>
              <p:cNvPr id="98" name="Freihandform 97"/>
              <p:cNvSpPr/>
              <p:nvPr/>
            </p:nvSpPr>
            <p:spPr>
              <a:xfrm rot="20880379">
                <a:off x="5748186" y="2322701"/>
                <a:ext cx="1347102" cy="489648"/>
              </a:xfrm>
              <a:custGeom>
                <a:avLst/>
                <a:gdLst>
                  <a:gd name="connsiteX0" fmla="*/ 1200912 w 1200912"/>
                  <a:gd name="connsiteY0" fmla="*/ 353568 h 366448"/>
                  <a:gd name="connsiteX1" fmla="*/ 1011936 w 1200912"/>
                  <a:gd name="connsiteY1" fmla="*/ 365760 h 366448"/>
                  <a:gd name="connsiteX2" fmla="*/ 865632 w 1200912"/>
                  <a:gd name="connsiteY2" fmla="*/ 335280 h 366448"/>
                  <a:gd name="connsiteX3" fmla="*/ 560832 w 1200912"/>
                  <a:gd name="connsiteY3" fmla="*/ 243840 h 366448"/>
                  <a:gd name="connsiteX4" fmla="*/ 335280 w 1200912"/>
                  <a:gd name="connsiteY4" fmla="*/ 158496 h 366448"/>
                  <a:gd name="connsiteX5" fmla="*/ 164592 w 1200912"/>
                  <a:gd name="connsiteY5" fmla="*/ 91440 h 366448"/>
                  <a:gd name="connsiteX6" fmla="*/ 0 w 1200912"/>
                  <a:gd name="connsiteY6" fmla="*/ 0 h 366448"/>
                  <a:gd name="connsiteX7" fmla="*/ 0 w 1200912"/>
                  <a:gd name="connsiteY7" fmla="*/ 0 h 366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0912" h="366448">
                    <a:moveTo>
                      <a:pt x="1200912" y="353568"/>
                    </a:moveTo>
                    <a:cubicBezTo>
                      <a:pt x="1134364" y="361188"/>
                      <a:pt x="1067816" y="368808"/>
                      <a:pt x="1011936" y="365760"/>
                    </a:cubicBezTo>
                    <a:cubicBezTo>
                      <a:pt x="956056" y="362712"/>
                      <a:pt x="940816" y="355600"/>
                      <a:pt x="865632" y="335280"/>
                    </a:cubicBezTo>
                    <a:cubicBezTo>
                      <a:pt x="790448" y="314960"/>
                      <a:pt x="649224" y="273304"/>
                      <a:pt x="560832" y="243840"/>
                    </a:cubicBezTo>
                    <a:cubicBezTo>
                      <a:pt x="472440" y="214376"/>
                      <a:pt x="335280" y="158496"/>
                      <a:pt x="335280" y="158496"/>
                    </a:cubicBezTo>
                    <a:cubicBezTo>
                      <a:pt x="269240" y="133096"/>
                      <a:pt x="220472" y="117856"/>
                      <a:pt x="164592" y="91440"/>
                    </a:cubicBezTo>
                    <a:cubicBezTo>
                      <a:pt x="108712" y="65024"/>
                      <a:pt x="0" y="0"/>
                      <a:pt x="0" y="0"/>
                    </a:cubicBezTo>
                    <a:lnTo>
                      <a:pt x="0" y="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Freihandform 98"/>
              <p:cNvSpPr/>
              <p:nvPr/>
            </p:nvSpPr>
            <p:spPr>
              <a:xfrm rot="12527867">
                <a:off x="5683705" y="2389062"/>
                <a:ext cx="204073" cy="183525"/>
              </a:xfrm>
              <a:custGeom>
                <a:avLst/>
                <a:gdLst>
                  <a:gd name="connsiteX0" fmla="*/ 15240 w 111853"/>
                  <a:gd name="connsiteY0" fmla="*/ 0 h 96520"/>
                  <a:gd name="connsiteX1" fmla="*/ 111760 w 111853"/>
                  <a:gd name="connsiteY1" fmla="*/ 20320 h 96520"/>
                  <a:gd name="connsiteX2" fmla="*/ 0 w 111853"/>
                  <a:gd name="connsiteY2" fmla="*/ 96520 h 96520"/>
                  <a:gd name="connsiteX3" fmla="*/ 0 w 111853"/>
                  <a:gd name="connsiteY3" fmla="*/ 96520 h 9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53" h="96520">
                    <a:moveTo>
                      <a:pt x="15240" y="0"/>
                    </a:moveTo>
                    <a:cubicBezTo>
                      <a:pt x="64770" y="2116"/>
                      <a:pt x="114300" y="4233"/>
                      <a:pt x="111760" y="20320"/>
                    </a:cubicBezTo>
                    <a:cubicBezTo>
                      <a:pt x="109220" y="36407"/>
                      <a:pt x="0" y="96520"/>
                      <a:pt x="0" y="96520"/>
                    </a:cubicBezTo>
                    <a:lnTo>
                      <a:pt x="0" y="9652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7080927" y="4380071"/>
              <a:ext cx="295880" cy="323369"/>
              <a:chOff x="7077062" y="3798841"/>
              <a:chExt cx="295880" cy="323369"/>
            </a:xfrm>
          </p:grpSpPr>
          <p:sp>
            <p:nvSpPr>
              <p:cNvPr id="96" name="Rechteck 95"/>
              <p:cNvSpPr/>
              <p:nvPr/>
            </p:nvSpPr>
            <p:spPr>
              <a:xfrm>
                <a:off x="7077062" y="3860600"/>
                <a:ext cx="27443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DE" sz="1100" b="1" dirty="0" smtClean="0">
                    <a:latin typeface="Blacksword" pitchFamily="50" charset="0"/>
                  </a:rPr>
                  <a:t>6</a:t>
                </a:r>
                <a:endParaRPr lang="de-DE" b="1" dirty="0">
                  <a:latin typeface="Blacksword" pitchFamily="50" charset="0"/>
                </a:endParaRPr>
              </a:p>
            </p:txBody>
          </p:sp>
          <p:sp>
            <p:nvSpPr>
              <p:cNvPr id="97" name="Freihandform 96"/>
              <p:cNvSpPr/>
              <p:nvPr/>
            </p:nvSpPr>
            <p:spPr>
              <a:xfrm>
                <a:off x="7092280" y="3798841"/>
                <a:ext cx="280662" cy="281569"/>
              </a:xfrm>
              <a:custGeom>
                <a:avLst/>
                <a:gdLst>
                  <a:gd name="connsiteX0" fmla="*/ 67167 w 280662"/>
                  <a:gd name="connsiteY0" fmla="*/ 79529 h 281569"/>
                  <a:gd name="connsiteX1" fmla="*/ 146415 w 280662"/>
                  <a:gd name="connsiteY1" fmla="*/ 36857 h 281569"/>
                  <a:gd name="connsiteX2" fmla="*/ 237855 w 280662"/>
                  <a:gd name="connsiteY2" fmla="*/ 73433 h 281569"/>
                  <a:gd name="connsiteX3" fmla="*/ 280527 w 280662"/>
                  <a:gd name="connsiteY3" fmla="*/ 177065 h 281569"/>
                  <a:gd name="connsiteX4" fmla="*/ 250047 w 280662"/>
                  <a:gd name="connsiteY4" fmla="*/ 250217 h 281569"/>
                  <a:gd name="connsiteX5" fmla="*/ 213471 w 280662"/>
                  <a:gd name="connsiteY5" fmla="*/ 268505 h 281569"/>
                  <a:gd name="connsiteX6" fmla="*/ 122031 w 280662"/>
                  <a:gd name="connsiteY6" fmla="*/ 280697 h 281569"/>
                  <a:gd name="connsiteX7" fmla="*/ 42783 w 280662"/>
                  <a:gd name="connsiteY7" fmla="*/ 244121 h 281569"/>
                  <a:gd name="connsiteX8" fmla="*/ 12303 w 280662"/>
                  <a:gd name="connsiteY8" fmla="*/ 189257 h 281569"/>
                  <a:gd name="connsiteX9" fmla="*/ 111 w 280662"/>
                  <a:gd name="connsiteY9" fmla="*/ 103913 h 281569"/>
                  <a:gd name="connsiteX10" fmla="*/ 18399 w 280662"/>
                  <a:gd name="connsiteY10" fmla="*/ 36857 h 281569"/>
                  <a:gd name="connsiteX11" fmla="*/ 122031 w 280662"/>
                  <a:gd name="connsiteY11" fmla="*/ 281 h 281569"/>
                  <a:gd name="connsiteX12" fmla="*/ 207375 w 280662"/>
                  <a:gd name="connsiteY12" fmla="*/ 55145 h 281569"/>
                  <a:gd name="connsiteX13" fmla="*/ 207375 w 280662"/>
                  <a:gd name="connsiteY13" fmla="*/ 97817 h 28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662" h="281569">
                    <a:moveTo>
                      <a:pt x="67167" y="79529"/>
                    </a:moveTo>
                    <a:cubicBezTo>
                      <a:pt x="92567" y="58701"/>
                      <a:pt x="117967" y="37873"/>
                      <a:pt x="146415" y="36857"/>
                    </a:cubicBezTo>
                    <a:cubicBezTo>
                      <a:pt x="174863" y="35841"/>
                      <a:pt x="215503" y="50065"/>
                      <a:pt x="237855" y="73433"/>
                    </a:cubicBezTo>
                    <a:cubicBezTo>
                      <a:pt x="260207" y="96801"/>
                      <a:pt x="278495" y="147601"/>
                      <a:pt x="280527" y="177065"/>
                    </a:cubicBezTo>
                    <a:cubicBezTo>
                      <a:pt x="282559" y="206529"/>
                      <a:pt x="261223" y="234977"/>
                      <a:pt x="250047" y="250217"/>
                    </a:cubicBezTo>
                    <a:cubicBezTo>
                      <a:pt x="238871" y="265457"/>
                      <a:pt x="234807" y="263425"/>
                      <a:pt x="213471" y="268505"/>
                    </a:cubicBezTo>
                    <a:cubicBezTo>
                      <a:pt x="192135" y="273585"/>
                      <a:pt x="150479" y="284761"/>
                      <a:pt x="122031" y="280697"/>
                    </a:cubicBezTo>
                    <a:cubicBezTo>
                      <a:pt x="93583" y="276633"/>
                      <a:pt x="61071" y="259361"/>
                      <a:pt x="42783" y="244121"/>
                    </a:cubicBezTo>
                    <a:cubicBezTo>
                      <a:pt x="24495" y="228881"/>
                      <a:pt x="19415" y="212625"/>
                      <a:pt x="12303" y="189257"/>
                    </a:cubicBezTo>
                    <a:cubicBezTo>
                      <a:pt x="5191" y="165889"/>
                      <a:pt x="-905" y="129313"/>
                      <a:pt x="111" y="103913"/>
                    </a:cubicBezTo>
                    <a:cubicBezTo>
                      <a:pt x="1127" y="78513"/>
                      <a:pt x="-1921" y="54129"/>
                      <a:pt x="18399" y="36857"/>
                    </a:cubicBezTo>
                    <a:cubicBezTo>
                      <a:pt x="38719" y="19585"/>
                      <a:pt x="90535" y="-2767"/>
                      <a:pt x="122031" y="281"/>
                    </a:cubicBezTo>
                    <a:cubicBezTo>
                      <a:pt x="153527" y="3329"/>
                      <a:pt x="193151" y="38889"/>
                      <a:pt x="207375" y="55145"/>
                    </a:cubicBezTo>
                    <a:cubicBezTo>
                      <a:pt x="221599" y="71401"/>
                      <a:pt x="214487" y="84609"/>
                      <a:pt x="207375" y="97817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6" name="Freihandform 85"/>
            <p:cNvSpPr/>
            <p:nvPr/>
          </p:nvSpPr>
          <p:spPr>
            <a:xfrm>
              <a:off x="7092280" y="2874700"/>
              <a:ext cx="257432" cy="277042"/>
            </a:xfrm>
            <a:custGeom>
              <a:avLst/>
              <a:gdLst>
                <a:gd name="connsiteX0" fmla="*/ 64359 w 221883"/>
                <a:gd name="connsiteY0" fmla="*/ 128016 h 189339"/>
                <a:gd name="connsiteX1" fmla="*/ 27783 w 221883"/>
                <a:gd name="connsiteY1" fmla="*/ 67056 h 189339"/>
                <a:gd name="connsiteX2" fmla="*/ 39975 w 221883"/>
                <a:gd name="connsiteY2" fmla="*/ 30480 h 189339"/>
                <a:gd name="connsiteX3" fmla="*/ 82647 w 221883"/>
                <a:gd name="connsiteY3" fmla="*/ 0 h 189339"/>
                <a:gd name="connsiteX4" fmla="*/ 161895 w 221883"/>
                <a:gd name="connsiteY4" fmla="*/ 6096 h 189339"/>
                <a:gd name="connsiteX5" fmla="*/ 216759 w 221883"/>
                <a:gd name="connsiteY5" fmla="*/ 48768 h 189339"/>
                <a:gd name="connsiteX6" fmla="*/ 216759 w 221883"/>
                <a:gd name="connsiteY6" fmla="*/ 115824 h 189339"/>
                <a:gd name="connsiteX7" fmla="*/ 192375 w 221883"/>
                <a:gd name="connsiteY7" fmla="*/ 182880 h 189339"/>
                <a:gd name="connsiteX8" fmla="*/ 167991 w 221883"/>
                <a:gd name="connsiteY8" fmla="*/ 182880 h 189339"/>
                <a:gd name="connsiteX9" fmla="*/ 94839 w 221883"/>
                <a:gd name="connsiteY9" fmla="*/ 188976 h 189339"/>
                <a:gd name="connsiteX10" fmla="*/ 9495 w 221883"/>
                <a:gd name="connsiteY10" fmla="*/ 170688 h 189339"/>
                <a:gd name="connsiteX11" fmla="*/ 3399 w 221883"/>
                <a:gd name="connsiteY11" fmla="*/ 140208 h 189339"/>
                <a:gd name="connsiteX12" fmla="*/ 3399 w 221883"/>
                <a:gd name="connsiteY12" fmla="*/ 79248 h 189339"/>
                <a:gd name="connsiteX13" fmla="*/ 46071 w 221883"/>
                <a:gd name="connsiteY13" fmla="*/ 60960 h 189339"/>
                <a:gd name="connsiteX14" fmla="*/ 64359 w 221883"/>
                <a:gd name="connsiteY14" fmla="*/ 60960 h 189339"/>
                <a:gd name="connsiteX15" fmla="*/ 64359 w 221883"/>
                <a:gd name="connsiteY15" fmla="*/ 60960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883" h="189339">
                  <a:moveTo>
                    <a:pt x="64359" y="128016"/>
                  </a:moveTo>
                  <a:cubicBezTo>
                    <a:pt x="48103" y="105664"/>
                    <a:pt x="31847" y="83312"/>
                    <a:pt x="27783" y="67056"/>
                  </a:cubicBezTo>
                  <a:cubicBezTo>
                    <a:pt x="23719" y="50800"/>
                    <a:pt x="30831" y="41656"/>
                    <a:pt x="39975" y="30480"/>
                  </a:cubicBezTo>
                  <a:cubicBezTo>
                    <a:pt x="49119" y="19304"/>
                    <a:pt x="62327" y="4064"/>
                    <a:pt x="82647" y="0"/>
                  </a:cubicBezTo>
                  <a:cubicBezTo>
                    <a:pt x="102967" y="-4064"/>
                    <a:pt x="139543" y="-2032"/>
                    <a:pt x="161895" y="6096"/>
                  </a:cubicBezTo>
                  <a:cubicBezTo>
                    <a:pt x="184247" y="14224"/>
                    <a:pt x="207615" y="30480"/>
                    <a:pt x="216759" y="48768"/>
                  </a:cubicBezTo>
                  <a:cubicBezTo>
                    <a:pt x="225903" y="67056"/>
                    <a:pt x="220823" y="93472"/>
                    <a:pt x="216759" y="115824"/>
                  </a:cubicBezTo>
                  <a:cubicBezTo>
                    <a:pt x="212695" y="138176"/>
                    <a:pt x="200503" y="171704"/>
                    <a:pt x="192375" y="182880"/>
                  </a:cubicBezTo>
                  <a:cubicBezTo>
                    <a:pt x="184247" y="194056"/>
                    <a:pt x="184247" y="181864"/>
                    <a:pt x="167991" y="182880"/>
                  </a:cubicBezTo>
                  <a:cubicBezTo>
                    <a:pt x="151735" y="183896"/>
                    <a:pt x="121255" y="191008"/>
                    <a:pt x="94839" y="188976"/>
                  </a:cubicBezTo>
                  <a:cubicBezTo>
                    <a:pt x="68423" y="186944"/>
                    <a:pt x="24735" y="178816"/>
                    <a:pt x="9495" y="170688"/>
                  </a:cubicBezTo>
                  <a:cubicBezTo>
                    <a:pt x="-5745" y="162560"/>
                    <a:pt x="4415" y="155448"/>
                    <a:pt x="3399" y="140208"/>
                  </a:cubicBezTo>
                  <a:cubicBezTo>
                    <a:pt x="2383" y="124968"/>
                    <a:pt x="-3713" y="92456"/>
                    <a:pt x="3399" y="79248"/>
                  </a:cubicBezTo>
                  <a:cubicBezTo>
                    <a:pt x="10511" y="66040"/>
                    <a:pt x="35911" y="64008"/>
                    <a:pt x="46071" y="60960"/>
                  </a:cubicBezTo>
                  <a:cubicBezTo>
                    <a:pt x="56231" y="57912"/>
                    <a:pt x="64359" y="60960"/>
                    <a:pt x="64359" y="60960"/>
                  </a:cubicBezTo>
                  <a:lnTo>
                    <a:pt x="64359" y="6096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1625371" y="3300305"/>
              <a:ext cx="296429" cy="318974"/>
              <a:chOff x="1625371" y="2864329"/>
              <a:chExt cx="296429" cy="318974"/>
            </a:xfrm>
          </p:grpSpPr>
          <p:sp>
            <p:nvSpPr>
              <p:cNvPr id="94" name="Textfeld 93"/>
              <p:cNvSpPr txBox="1"/>
              <p:nvPr/>
            </p:nvSpPr>
            <p:spPr>
              <a:xfrm>
                <a:off x="1625371" y="2921693"/>
                <a:ext cx="2824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latin typeface="Blacksword" pitchFamily="50" charset="0"/>
                  </a:rPr>
                  <a:t>2</a:t>
                </a:r>
              </a:p>
            </p:txBody>
          </p:sp>
          <p:sp>
            <p:nvSpPr>
              <p:cNvPr id="95" name="Freihandform 94"/>
              <p:cNvSpPr/>
              <p:nvPr/>
            </p:nvSpPr>
            <p:spPr>
              <a:xfrm>
                <a:off x="1625371" y="2864329"/>
                <a:ext cx="296429" cy="304064"/>
              </a:xfrm>
              <a:custGeom>
                <a:avLst/>
                <a:gdLst>
                  <a:gd name="connsiteX0" fmla="*/ 152464 w 296429"/>
                  <a:gd name="connsiteY0" fmla="*/ 0 h 304064"/>
                  <a:gd name="connsiteX1" fmla="*/ 292672 w 296429"/>
                  <a:gd name="connsiteY1" fmla="*/ 164592 h 304064"/>
                  <a:gd name="connsiteX2" fmla="*/ 250000 w 296429"/>
                  <a:gd name="connsiteY2" fmla="*/ 249936 h 304064"/>
                  <a:gd name="connsiteX3" fmla="*/ 182944 w 296429"/>
                  <a:gd name="connsiteY3" fmla="*/ 298704 h 304064"/>
                  <a:gd name="connsiteX4" fmla="*/ 48832 w 296429"/>
                  <a:gd name="connsiteY4" fmla="*/ 298704 h 304064"/>
                  <a:gd name="connsiteX5" fmla="*/ 18352 w 296429"/>
                  <a:gd name="connsiteY5" fmla="*/ 262128 h 304064"/>
                  <a:gd name="connsiteX6" fmla="*/ 64 w 296429"/>
                  <a:gd name="connsiteY6" fmla="*/ 219456 h 304064"/>
                  <a:gd name="connsiteX7" fmla="*/ 24448 w 296429"/>
                  <a:gd name="connsiteY7" fmla="*/ 115824 h 304064"/>
                  <a:gd name="connsiteX8" fmla="*/ 42736 w 296429"/>
                  <a:gd name="connsiteY8" fmla="*/ 85344 h 304064"/>
                  <a:gd name="connsiteX9" fmla="*/ 67120 w 296429"/>
                  <a:gd name="connsiteY9" fmla="*/ 60960 h 304064"/>
                  <a:gd name="connsiteX10" fmla="*/ 121984 w 296429"/>
                  <a:gd name="connsiteY10" fmla="*/ 42672 h 304064"/>
                  <a:gd name="connsiteX11" fmla="*/ 189040 w 296429"/>
                  <a:gd name="connsiteY11" fmla="*/ 36576 h 304064"/>
                  <a:gd name="connsiteX12" fmla="*/ 256096 w 296429"/>
                  <a:gd name="connsiteY12" fmla="*/ 60960 h 304064"/>
                  <a:gd name="connsiteX13" fmla="*/ 256096 w 296429"/>
                  <a:gd name="connsiteY13" fmla="*/ 128016 h 304064"/>
                  <a:gd name="connsiteX14" fmla="*/ 250000 w 296429"/>
                  <a:gd name="connsiteY14" fmla="*/ 146304 h 304064"/>
                  <a:gd name="connsiteX15" fmla="*/ 250000 w 296429"/>
                  <a:gd name="connsiteY15" fmla="*/ 146304 h 30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6429" h="304064">
                    <a:moveTo>
                      <a:pt x="152464" y="0"/>
                    </a:moveTo>
                    <a:cubicBezTo>
                      <a:pt x="214440" y="61468"/>
                      <a:pt x="276416" y="122936"/>
                      <a:pt x="292672" y="164592"/>
                    </a:cubicBezTo>
                    <a:cubicBezTo>
                      <a:pt x="308928" y="206248"/>
                      <a:pt x="268288" y="227584"/>
                      <a:pt x="250000" y="249936"/>
                    </a:cubicBezTo>
                    <a:cubicBezTo>
                      <a:pt x="231712" y="272288"/>
                      <a:pt x="216472" y="290576"/>
                      <a:pt x="182944" y="298704"/>
                    </a:cubicBezTo>
                    <a:cubicBezTo>
                      <a:pt x="149416" y="306832"/>
                      <a:pt x="76264" y="304800"/>
                      <a:pt x="48832" y="298704"/>
                    </a:cubicBezTo>
                    <a:cubicBezTo>
                      <a:pt x="21400" y="292608"/>
                      <a:pt x="26480" y="275336"/>
                      <a:pt x="18352" y="262128"/>
                    </a:cubicBezTo>
                    <a:cubicBezTo>
                      <a:pt x="10224" y="248920"/>
                      <a:pt x="-952" y="243840"/>
                      <a:pt x="64" y="219456"/>
                    </a:cubicBezTo>
                    <a:cubicBezTo>
                      <a:pt x="1080" y="195072"/>
                      <a:pt x="17336" y="138176"/>
                      <a:pt x="24448" y="115824"/>
                    </a:cubicBezTo>
                    <a:cubicBezTo>
                      <a:pt x="31560" y="93472"/>
                      <a:pt x="35624" y="94488"/>
                      <a:pt x="42736" y="85344"/>
                    </a:cubicBezTo>
                    <a:cubicBezTo>
                      <a:pt x="49848" y="76200"/>
                      <a:pt x="53912" y="68072"/>
                      <a:pt x="67120" y="60960"/>
                    </a:cubicBezTo>
                    <a:cubicBezTo>
                      <a:pt x="80328" y="53848"/>
                      <a:pt x="101664" y="46736"/>
                      <a:pt x="121984" y="42672"/>
                    </a:cubicBezTo>
                    <a:cubicBezTo>
                      <a:pt x="142304" y="38608"/>
                      <a:pt x="166688" y="33528"/>
                      <a:pt x="189040" y="36576"/>
                    </a:cubicBezTo>
                    <a:cubicBezTo>
                      <a:pt x="211392" y="39624"/>
                      <a:pt x="244920" y="45720"/>
                      <a:pt x="256096" y="60960"/>
                    </a:cubicBezTo>
                    <a:cubicBezTo>
                      <a:pt x="267272" y="76200"/>
                      <a:pt x="257112" y="113792"/>
                      <a:pt x="256096" y="128016"/>
                    </a:cubicBezTo>
                    <a:cubicBezTo>
                      <a:pt x="255080" y="142240"/>
                      <a:pt x="250000" y="146304"/>
                      <a:pt x="250000" y="146304"/>
                    </a:cubicBezTo>
                    <a:lnTo>
                      <a:pt x="250000" y="146304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8" name="Gruppieren 87"/>
            <p:cNvGrpSpPr/>
            <p:nvPr/>
          </p:nvGrpSpPr>
          <p:grpSpPr>
            <a:xfrm>
              <a:off x="4309368" y="-2464882"/>
              <a:ext cx="5439367" cy="6962766"/>
              <a:chOff x="4317206" y="-2900858"/>
              <a:chExt cx="5439367" cy="6962766"/>
            </a:xfrm>
          </p:grpSpPr>
          <p:sp>
            <p:nvSpPr>
              <p:cNvPr id="92" name="Bogen 91"/>
              <p:cNvSpPr/>
              <p:nvPr/>
            </p:nvSpPr>
            <p:spPr>
              <a:xfrm flipH="1" flipV="1">
                <a:off x="4385688" y="-2900858"/>
                <a:ext cx="5370885" cy="6962766"/>
              </a:xfrm>
              <a:prstGeom prst="arc">
                <a:avLst>
                  <a:gd name="adj1" fmla="val 16200000"/>
                  <a:gd name="adj2" fmla="val 79004"/>
                </a:avLst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3" name="Freihandform 92"/>
              <p:cNvSpPr/>
              <p:nvPr/>
            </p:nvSpPr>
            <p:spPr>
              <a:xfrm>
                <a:off x="4317206" y="465547"/>
                <a:ext cx="136968" cy="171834"/>
              </a:xfrm>
              <a:custGeom>
                <a:avLst/>
                <a:gdLst>
                  <a:gd name="connsiteX0" fmla="*/ 0 w 136968"/>
                  <a:gd name="connsiteY0" fmla="*/ 63242 h 156213"/>
                  <a:gd name="connsiteX1" fmla="*/ 81280 w 136968"/>
                  <a:gd name="connsiteY1" fmla="*/ 2282 h 156213"/>
                  <a:gd name="connsiteX2" fmla="*/ 132080 w 136968"/>
                  <a:gd name="connsiteY2" fmla="*/ 134362 h 156213"/>
                  <a:gd name="connsiteX3" fmla="*/ 132080 w 136968"/>
                  <a:gd name="connsiteY3" fmla="*/ 154682 h 15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968" h="156213">
                    <a:moveTo>
                      <a:pt x="0" y="63242"/>
                    </a:moveTo>
                    <a:cubicBezTo>
                      <a:pt x="29633" y="26835"/>
                      <a:pt x="59267" y="-9571"/>
                      <a:pt x="81280" y="2282"/>
                    </a:cubicBezTo>
                    <a:cubicBezTo>
                      <a:pt x="103293" y="14135"/>
                      <a:pt x="123613" y="108962"/>
                      <a:pt x="132080" y="134362"/>
                    </a:cubicBezTo>
                    <a:cubicBezTo>
                      <a:pt x="140547" y="159762"/>
                      <a:pt x="136313" y="157222"/>
                      <a:pt x="132080" y="154682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1960880" y="1930400"/>
              <a:ext cx="1212068" cy="1524000"/>
              <a:chOff x="1960880" y="1955800"/>
              <a:chExt cx="1212068" cy="1524000"/>
            </a:xfrm>
          </p:grpSpPr>
          <p:sp>
            <p:nvSpPr>
              <p:cNvPr id="90" name="Freihandform 89"/>
              <p:cNvSpPr/>
              <p:nvPr/>
            </p:nvSpPr>
            <p:spPr>
              <a:xfrm>
                <a:off x="1960880" y="1971040"/>
                <a:ext cx="1173480" cy="1508760"/>
              </a:xfrm>
              <a:custGeom>
                <a:avLst/>
                <a:gdLst>
                  <a:gd name="connsiteX0" fmla="*/ 0 w 1173480"/>
                  <a:gd name="connsiteY0" fmla="*/ 1508760 h 1508760"/>
                  <a:gd name="connsiteX1" fmla="*/ 182880 w 1173480"/>
                  <a:gd name="connsiteY1" fmla="*/ 1483360 h 1508760"/>
                  <a:gd name="connsiteX2" fmla="*/ 441960 w 1173480"/>
                  <a:gd name="connsiteY2" fmla="*/ 1412240 h 1508760"/>
                  <a:gd name="connsiteX3" fmla="*/ 624840 w 1173480"/>
                  <a:gd name="connsiteY3" fmla="*/ 1305560 h 1508760"/>
                  <a:gd name="connsiteX4" fmla="*/ 762000 w 1173480"/>
                  <a:gd name="connsiteY4" fmla="*/ 1163320 h 1508760"/>
                  <a:gd name="connsiteX5" fmla="*/ 843280 w 1173480"/>
                  <a:gd name="connsiteY5" fmla="*/ 1000760 h 1508760"/>
                  <a:gd name="connsiteX6" fmla="*/ 960120 w 1173480"/>
                  <a:gd name="connsiteY6" fmla="*/ 797560 h 1508760"/>
                  <a:gd name="connsiteX7" fmla="*/ 1082040 w 1173480"/>
                  <a:gd name="connsiteY7" fmla="*/ 452120 h 1508760"/>
                  <a:gd name="connsiteX8" fmla="*/ 1132840 w 1173480"/>
                  <a:gd name="connsiteY8" fmla="*/ 264160 h 1508760"/>
                  <a:gd name="connsiteX9" fmla="*/ 1163320 w 1173480"/>
                  <a:gd name="connsiteY9" fmla="*/ 60960 h 1508760"/>
                  <a:gd name="connsiteX10" fmla="*/ 1173480 w 1173480"/>
                  <a:gd name="connsiteY10" fmla="*/ 0 h 1508760"/>
                  <a:gd name="connsiteX11" fmla="*/ 1173480 w 1173480"/>
                  <a:gd name="connsiteY11" fmla="*/ 0 h 150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3480" h="1508760">
                    <a:moveTo>
                      <a:pt x="0" y="1508760"/>
                    </a:moveTo>
                    <a:cubicBezTo>
                      <a:pt x="54610" y="1504103"/>
                      <a:pt x="109220" y="1499447"/>
                      <a:pt x="182880" y="1483360"/>
                    </a:cubicBezTo>
                    <a:cubicBezTo>
                      <a:pt x="256540" y="1467273"/>
                      <a:pt x="368300" y="1441873"/>
                      <a:pt x="441960" y="1412240"/>
                    </a:cubicBezTo>
                    <a:cubicBezTo>
                      <a:pt x="515620" y="1382607"/>
                      <a:pt x="571500" y="1347047"/>
                      <a:pt x="624840" y="1305560"/>
                    </a:cubicBezTo>
                    <a:cubicBezTo>
                      <a:pt x="678180" y="1264073"/>
                      <a:pt x="725593" y="1214120"/>
                      <a:pt x="762000" y="1163320"/>
                    </a:cubicBezTo>
                    <a:cubicBezTo>
                      <a:pt x="798407" y="1112520"/>
                      <a:pt x="810260" y="1061720"/>
                      <a:pt x="843280" y="1000760"/>
                    </a:cubicBezTo>
                    <a:cubicBezTo>
                      <a:pt x="876300" y="939800"/>
                      <a:pt x="920327" y="889000"/>
                      <a:pt x="960120" y="797560"/>
                    </a:cubicBezTo>
                    <a:cubicBezTo>
                      <a:pt x="999913" y="706120"/>
                      <a:pt x="1053253" y="541020"/>
                      <a:pt x="1082040" y="452120"/>
                    </a:cubicBezTo>
                    <a:cubicBezTo>
                      <a:pt x="1110827" y="363220"/>
                      <a:pt x="1119293" y="329353"/>
                      <a:pt x="1132840" y="264160"/>
                    </a:cubicBezTo>
                    <a:cubicBezTo>
                      <a:pt x="1146387" y="198967"/>
                      <a:pt x="1156547" y="104987"/>
                      <a:pt x="1163320" y="60960"/>
                    </a:cubicBezTo>
                    <a:cubicBezTo>
                      <a:pt x="1170093" y="16933"/>
                      <a:pt x="1173480" y="0"/>
                      <a:pt x="1173480" y="0"/>
                    </a:cubicBezTo>
                    <a:lnTo>
                      <a:pt x="1173480" y="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Freihandform 90"/>
              <p:cNvSpPr/>
              <p:nvPr/>
            </p:nvSpPr>
            <p:spPr>
              <a:xfrm>
                <a:off x="3085611" y="1955800"/>
                <a:ext cx="87337" cy="137306"/>
              </a:xfrm>
              <a:custGeom>
                <a:avLst/>
                <a:gdLst>
                  <a:gd name="connsiteX0" fmla="*/ 0 w 87337"/>
                  <a:gd name="connsiteY0" fmla="*/ 45805 h 137306"/>
                  <a:gd name="connsiteX1" fmla="*/ 55880 w 87337"/>
                  <a:gd name="connsiteY1" fmla="*/ 85 h 137306"/>
                  <a:gd name="connsiteX2" fmla="*/ 76200 w 87337"/>
                  <a:gd name="connsiteY2" fmla="*/ 55965 h 137306"/>
                  <a:gd name="connsiteX3" fmla="*/ 86360 w 87337"/>
                  <a:gd name="connsiteY3" fmla="*/ 116925 h 137306"/>
                  <a:gd name="connsiteX4" fmla="*/ 86360 w 87337"/>
                  <a:gd name="connsiteY4" fmla="*/ 137245 h 137306"/>
                  <a:gd name="connsiteX5" fmla="*/ 81280 w 87337"/>
                  <a:gd name="connsiteY5" fmla="*/ 122005 h 137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37" h="137306">
                    <a:moveTo>
                      <a:pt x="0" y="45805"/>
                    </a:moveTo>
                    <a:cubicBezTo>
                      <a:pt x="21590" y="22098"/>
                      <a:pt x="43180" y="-1608"/>
                      <a:pt x="55880" y="85"/>
                    </a:cubicBezTo>
                    <a:cubicBezTo>
                      <a:pt x="68580" y="1778"/>
                      <a:pt x="71120" y="36492"/>
                      <a:pt x="76200" y="55965"/>
                    </a:cubicBezTo>
                    <a:cubicBezTo>
                      <a:pt x="81280" y="75438"/>
                      <a:pt x="84667" y="103378"/>
                      <a:pt x="86360" y="116925"/>
                    </a:cubicBezTo>
                    <a:cubicBezTo>
                      <a:pt x="88053" y="130472"/>
                      <a:pt x="87207" y="136398"/>
                      <a:pt x="86360" y="137245"/>
                    </a:cubicBezTo>
                    <a:cubicBezTo>
                      <a:pt x="85513" y="138092"/>
                      <a:pt x="83396" y="130048"/>
                      <a:pt x="81280" y="122005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1" name="Rechteck 10"/>
          <p:cNvSpPr/>
          <p:nvPr/>
        </p:nvSpPr>
        <p:spPr>
          <a:xfrm>
            <a:off x="791971" y="1019740"/>
            <a:ext cx="1417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latin typeface="Playfair Display" pitchFamily="2" charset="0"/>
              </a:rPr>
              <a:t>Left-Aligned</a:t>
            </a:r>
            <a:r>
              <a:rPr lang="de-DE" sz="1200" dirty="0">
                <a:latin typeface="Playfair Display" pitchFamily="2" charset="0"/>
              </a:rPr>
              <a:t> </a:t>
            </a:r>
            <a:r>
              <a:rPr lang="de-DE" sz="1200" dirty="0" smtClean="0">
                <a:latin typeface="Playfair Display" pitchFamily="2" charset="0"/>
              </a:rPr>
              <a:t>Title</a:t>
            </a:r>
            <a:endParaRPr lang="de-DE" sz="1200" dirty="0">
              <a:latin typeface="Playfair Display" pitchFamily="2" charset="0"/>
            </a:endParaRPr>
          </a:p>
        </p:txBody>
      </p:sp>
      <p:sp>
        <p:nvSpPr>
          <p:cNvPr id="116" name="Rechteck 115"/>
          <p:cNvSpPr/>
          <p:nvPr/>
        </p:nvSpPr>
        <p:spPr>
          <a:xfrm>
            <a:off x="1000362" y="3587436"/>
            <a:ext cx="1208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smtClean="0">
                <a:latin typeface="Playfair Display" pitchFamily="2" charset="0"/>
              </a:rPr>
              <a:t>Legend Design</a:t>
            </a:r>
            <a:endParaRPr lang="de-DE" sz="1200" dirty="0">
              <a:latin typeface="Playfair Display" pitchFamily="2" charset="0"/>
            </a:endParaRPr>
          </a:p>
        </p:txBody>
      </p:sp>
      <p:sp>
        <p:nvSpPr>
          <p:cNvPr id="117" name="Rechteck 116"/>
          <p:cNvSpPr/>
          <p:nvPr/>
        </p:nvSpPr>
        <p:spPr>
          <a:xfrm>
            <a:off x="1579046" y="4590488"/>
            <a:ext cx="6303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smtClean="0">
                <a:latin typeface="Playfair Display" pitchFamily="2" charset="0"/>
              </a:rPr>
              <a:t>Origin</a:t>
            </a:r>
            <a:endParaRPr lang="de-DE" sz="1200" dirty="0">
              <a:latin typeface="Playfair Display" pitchFamily="2" charset="0"/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6948264" y="4590488"/>
            <a:ext cx="1410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smtClean="0">
                <a:latin typeface="Playfair Display" pitchFamily="2" charset="0"/>
              </a:rPr>
              <a:t>Text </a:t>
            </a:r>
            <a:r>
              <a:rPr lang="de-DE" sz="1200" dirty="0" err="1" smtClean="0">
                <a:latin typeface="Playfair Display" pitchFamily="2" charset="0"/>
              </a:rPr>
              <a:t>Modification</a:t>
            </a:r>
            <a:endParaRPr lang="de-DE" sz="1200" dirty="0">
              <a:latin typeface="Playfair Display" pitchFamily="2" charset="0"/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6948264" y="3114684"/>
            <a:ext cx="1066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 smtClean="0">
                <a:latin typeface="Playfair Display" pitchFamily="2" charset="0"/>
              </a:rPr>
              <a:t>Fancy</a:t>
            </a:r>
            <a:r>
              <a:rPr lang="de-DE" sz="1200" dirty="0" smtClean="0">
                <a:latin typeface="Playfair Display" pitchFamily="2" charset="0"/>
              </a:rPr>
              <a:t> Points</a:t>
            </a:r>
            <a:endParaRPr lang="de-DE" sz="1200" dirty="0">
              <a:latin typeface="Playfair Display" pitchFamily="2" charset="0"/>
            </a:endParaRPr>
          </a:p>
        </p:txBody>
      </p:sp>
      <p:sp>
        <p:nvSpPr>
          <p:cNvPr id="120" name="Rechteck 119"/>
          <p:cNvSpPr/>
          <p:nvPr/>
        </p:nvSpPr>
        <p:spPr>
          <a:xfrm>
            <a:off x="6948264" y="2067694"/>
            <a:ext cx="1212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 smtClean="0">
                <a:latin typeface="Playfair Display" pitchFamily="2" charset="0"/>
              </a:rPr>
              <a:t>Adding</a:t>
            </a:r>
            <a:r>
              <a:rPr lang="de-DE" sz="1200" dirty="0" smtClean="0">
                <a:latin typeface="Playfair Display" pitchFamily="2" charset="0"/>
              </a:rPr>
              <a:t> Images</a:t>
            </a:r>
            <a:endParaRPr lang="de-DE" sz="1200" dirty="0"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1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11266" name="Picture 2" descr="C:\Users\DataVizard\Google Drive\Work\DataViz\Teaching\2020_NC3\lectures\03_basic_ggplot\img\showcase\georgos_bob_ro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99542"/>
            <a:ext cx="6624736" cy="41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883641" y="4861831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Georgios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Karamanis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,  #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2019/32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Pixel Art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uppieren 113"/>
          <p:cNvGrpSpPr/>
          <p:nvPr/>
        </p:nvGrpSpPr>
        <p:grpSpPr>
          <a:xfrm>
            <a:off x="1375935" y="-2900858"/>
            <a:ext cx="8372800" cy="7184860"/>
            <a:chOff x="1375935" y="-2464882"/>
            <a:chExt cx="8372800" cy="7184860"/>
          </a:xfrm>
        </p:grpSpPr>
        <p:pic>
          <p:nvPicPr>
            <p:cNvPr id="11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83751" y="516215"/>
              <a:ext cx="4576497" cy="4067998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6" name="Gruppieren 115"/>
            <p:cNvGrpSpPr/>
            <p:nvPr/>
          </p:nvGrpSpPr>
          <p:grpSpPr>
            <a:xfrm>
              <a:off x="1559536" y="4360075"/>
              <a:ext cx="282158" cy="316994"/>
              <a:chOff x="1278176" y="1595119"/>
              <a:chExt cx="282158" cy="316994"/>
            </a:xfrm>
          </p:grpSpPr>
          <p:sp>
            <p:nvSpPr>
              <p:cNvPr id="158" name="Freihandform 157"/>
              <p:cNvSpPr/>
              <p:nvPr/>
            </p:nvSpPr>
            <p:spPr>
              <a:xfrm>
                <a:off x="1304895" y="1595119"/>
                <a:ext cx="255439" cy="275619"/>
              </a:xfrm>
              <a:custGeom>
                <a:avLst/>
                <a:gdLst>
                  <a:gd name="connsiteX0" fmla="*/ 51111 w 255439"/>
                  <a:gd name="connsiteY0" fmla="*/ 0 h 275619"/>
                  <a:gd name="connsiteX1" fmla="*/ 203511 w 255439"/>
                  <a:gd name="connsiteY1" fmla="*/ 76200 h 275619"/>
                  <a:gd name="connsiteX2" fmla="*/ 193351 w 255439"/>
                  <a:gd name="connsiteY2" fmla="*/ 254000 h 275619"/>
                  <a:gd name="connsiteX3" fmla="*/ 56191 w 255439"/>
                  <a:gd name="connsiteY3" fmla="*/ 269240 h 275619"/>
                  <a:gd name="connsiteX4" fmla="*/ 20631 w 255439"/>
                  <a:gd name="connsiteY4" fmla="*/ 223520 h 275619"/>
                  <a:gd name="connsiteX5" fmla="*/ 311 w 255439"/>
                  <a:gd name="connsiteY5" fmla="*/ 167640 h 275619"/>
                  <a:gd name="connsiteX6" fmla="*/ 35871 w 255439"/>
                  <a:gd name="connsiteY6" fmla="*/ 111760 h 275619"/>
                  <a:gd name="connsiteX7" fmla="*/ 61271 w 255439"/>
                  <a:gd name="connsiteY7" fmla="*/ 81280 h 275619"/>
                  <a:gd name="connsiteX8" fmla="*/ 142551 w 255439"/>
                  <a:gd name="connsiteY8" fmla="*/ 40640 h 275619"/>
                  <a:gd name="connsiteX9" fmla="*/ 188271 w 255439"/>
                  <a:gd name="connsiteY9" fmla="*/ 40640 h 275619"/>
                  <a:gd name="connsiteX10" fmla="*/ 239071 w 255439"/>
                  <a:gd name="connsiteY10" fmla="*/ 50800 h 275619"/>
                  <a:gd name="connsiteX11" fmla="*/ 254311 w 255439"/>
                  <a:gd name="connsiteY11" fmla="*/ 86360 h 275619"/>
                  <a:gd name="connsiteX12" fmla="*/ 254311 w 255439"/>
                  <a:gd name="connsiteY12" fmla="*/ 142240 h 275619"/>
                  <a:gd name="connsiteX13" fmla="*/ 254311 w 255439"/>
                  <a:gd name="connsiteY13" fmla="*/ 147320 h 275619"/>
                  <a:gd name="connsiteX14" fmla="*/ 254311 w 255439"/>
                  <a:gd name="connsiteY14" fmla="*/ 147320 h 27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5439" h="275619">
                    <a:moveTo>
                      <a:pt x="51111" y="0"/>
                    </a:moveTo>
                    <a:cubicBezTo>
                      <a:pt x="115457" y="16933"/>
                      <a:pt x="179804" y="33867"/>
                      <a:pt x="203511" y="76200"/>
                    </a:cubicBezTo>
                    <a:cubicBezTo>
                      <a:pt x="227218" y="118533"/>
                      <a:pt x="217904" y="221827"/>
                      <a:pt x="193351" y="254000"/>
                    </a:cubicBezTo>
                    <a:cubicBezTo>
                      <a:pt x="168798" y="286173"/>
                      <a:pt x="84978" y="274320"/>
                      <a:pt x="56191" y="269240"/>
                    </a:cubicBezTo>
                    <a:cubicBezTo>
                      <a:pt x="27404" y="264160"/>
                      <a:pt x="29944" y="240453"/>
                      <a:pt x="20631" y="223520"/>
                    </a:cubicBezTo>
                    <a:cubicBezTo>
                      <a:pt x="11318" y="206587"/>
                      <a:pt x="-2229" y="186267"/>
                      <a:pt x="311" y="167640"/>
                    </a:cubicBezTo>
                    <a:cubicBezTo>
                      <a:pt x="2851" y="149013"/>
                      <a:pt x="25711" y="126153"/>
                      <a:pt x="35871" y="111760"/>
                    </a:cubicBezTo>
                    <a:cubicBezTo>
                      <a:pt x="46031" y="97367"/>
                      <a:pt x="43491" y="93133"/>
                      <a:pt x="61271" y="81280"/>
                    </a:cubicBezTo>
                    <a:cubicBezTo>
                      <a:pt x="79051" y="69427"/>
                      <a:pt x="121384" y="47413"/>
                      <a:pt x="142551" y="40640"/>
                    </a:cubicBezTo>
                    <a:cubicBezTo>
                      <a:pt x="163718" y="33867"/>
                      <a:pt x="172184" y="38947"/>
                      <a:pt x="188271" y="40640"/>
                    </a:cubicBezTo>
                    <a:cubicBezTo>
                      <a:pt x="204358" y="42333"/>
                      <a:pt x="228064" y="43180"/>
                      <a:pt x="239071" y="50800"/>
                    </a:cubicBezTo>
                    <a:cubicBezTo>
                      <a:pt x="250078" y="58420"/>
                      <a:pt x="251771" y="71120"/>
                      <a:pt x="254311" y="86360"/>
                    </a:cubicBezTo>
                    <a:cubicBezTo>
                      <a:pt x="256851" y="101600"/>
                      <a:pt x="254311" y="142240"/>
                      <a:pt x="254311" y="142240"/>
                    </a:cubicBezTo>
                    <a:lnTo>
                      <a:pt x="254311" y="147320"/>
                    </a:lnTo>
                    <a:lnTo>
                      <a:pt x="254311" y="147320"/>
                    </a:lnTo>
                  </a:path>
                </a:pathLst>
              </a:custGeom>
              <a:ln w="9525"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/>
                  <a:t> </a:t>
                </a:r>
                <a:endParaRPr lang="de-DE" dirty="0"/>
              </a:p>
            </p:txBody>
          </p:sp>
          <p:sp>
            <p:nvSpPr>
              <p:cNvPr id="159" name="Textfeld 158"/>
              <p:cNvSpPr txBox="1"/>
              <p:nvPr/>
            </p:nvSpPr>
            <p:spPr>
              <a:xfrm>
                <a:off x="1278176" y="165050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 smtClean="0">
                    <a:latin typeface="Blacksword" pitchFamily="50" charset="0"/>
                  </a:rPr>
                  <a:t>3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</p:grpSp>
        <p:grpSp>
          <p:nvGrpSpPr>
            <p:cNvPr id="117" name="Gruppieren 116"/>
            <p:cNvGrpSpPr/>
            <p:nvPr/>
          </p:nvGrpSpPr>
          <p:grpSpPr>
            <a:xfrm>
              <a:off x="1375935" y="627677"/>
              <a:ext cx="1291229" cy="787976"/>
              <a:chOff x="1375935" y="191701"/>
              <a:chExt cx="1291229" cy="787976"/>
            </a:xfrm>
          </p:grpSpPr>
          <p:sp>
            <p:nvSpPr>
              <p:cNvPr id="156" name="Bogen 155"/>
              <p:cNvSpPr/>
              <p:nvPr/>
            </p:nvSpPr>
            <p:spPr>
              <a:xfrm rot="19903584">
                <a:off x="1375935" y="344816"/>
                <a:ext cx="1291229" cy="634861"/>
              </a:xfrm>
              <a:prstGeom prst="arc">
                <a:avLst>
                  <a:gd name="adj1" fmla="val 16200000"/>
                  <a:gd name="adj2" fmla="val 20363229"/>
                </a:avLst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Freihandform 156"/>
              <p:cNvSpPr/>
              <p:nvPr/>
            </p:nvSpPr>
            <p:spPr>
              <a:xfrm>
                <a:off x="2293969" y="191701"/>
                <a:ext cx="91556" cy="81280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8" name="Gruppieren 117"/>
            <p:cNvGrpSpPr/>
            <p:nvPr/>
          </p:nvGrpSpPr>
          <p:grpSpPr>
            <a:xfrm flipH="1" flipV="1">
              <a:off x="5824759" y="3727806"/>
              <a:ext cx="2595033" cy="744809"/>
              <a:chOff x="539552" y="483518"/>
              <a:chExt cx="2595032" cy="744809"/>
            </a:xfrm>
          </p:grpSpPr>
          <p:sp>
            <p:nvSpPr>
              <p:cNvPr id="154" name="Bogen 153"/>
              <p:cNvSpPr/>
              <p:nvPr/>
            </p:nvSpPr>
            <p:spPr>
              <a:xfrm rot="1019779">
                <a:off x="539552" y="483518"/>
                <a:ext cx="2592288" cy="634861"/>
              </a:xfrm>
              <a:prstGeom prst="arc">
                <a:avLst/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Freihandform 154"/>
              <p:cNvSpPr/>
              <p:nvPr/>
            </p:nvSpPr>
            <p:spPr>
              <a:xfrm rot="2851967">
                <a:off x="2981961" y="1075704"/>
                <a:ext cx="156742" cy="148504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1907821" y="3291830"/>
              <a:ext cx="1511757" cy="332341"/>
              <a:chOff x="1855169" y="2893154"/>
              <a:chExt cx="1549169" cy="332341"/>
            </a:xfrm>
          </p:grpSpPr>
          <p:sp>
            <p:nvSpPr>
              <p:cNvPr id="152" name="Freihandform 151"/>
              <p:cNvSpPr/>
              <p:nvPr/>
            </p:nvSpPr>
            <p:spPr>
              <a:xfrm rot="21293179" flipH="1">
                <a:off x="1855169" y="3023230"/>
                <a:ext cx="1508760" cy="202265"/>
              </a:xfrm>
              <a:custGeom>
                <a:avLst/>
                <a:gdLst>
                  <a:gd name="connsiteX0" fmla="*/ 1508760 w 1508760"/>
                  <a:gd name="connsiteY0" fmla="*/ 0 h 202265"/>
                  <a:gd name="connsiteX1" fmla="*/ 1442720 w 1508760"/>
                  <a:gd name="connsiteY1" fmla="*/ 81280 h 202265"/>
                  <a:gd name="connsiteX2" fmla="*/ 1320800 w 1508760"/>
                  <a:gd name="connsiteY2" fmla="*/ 152400 h 202265"/>
                  <a:gd name="connsiteX3" fmla="*/ 1071880 w 1508760"/>
                  <a:gd name="connsiteY3" fmla="*/ 193040 h 202265"/>
                  <a:gd name="connsiteX4" fmla="*/ 797560 w 1508760"/>
                  <a:gd name="connsiteY4" fmla="*/ 198120 h 202265"/>
                  <a:gd name="connsiteX5" fmla="*/ 391160 w 1508760"/>
                  <a:gd name="connsiteY5" fmla="*/ 142240 h 202265"/>
                  <a:gd name="connsiteX6" fmla="*/ 289560 w 1508760"/>
                  <a:gd name="connsiteY6" fmla="*/ 86360 h 202265"/>
                  <a:gd name="connsiteX7" fmla="*/ 50800 w 1508760"/>
                  <a:gd name="connsiteY7" fmla="*/ 40640 h 202265"/>
                  <a:gd name="connsiteX8" fmla="*/ 0 w 1508760"/>
                  <a:gd name="connsiteY8" fmla="*/ 25400 h 202265"/>
                  <a:gd name="connsiteX9" fmla="*/ 0 w 1508760"/>
                  <a:gd name="connsiteY9" fmla="*/ 25400 h 20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08760" h="202265">
                    <a:moveTo>
                      <a:pt x="1508760" y="0"/>
                    </a:moveTo>
                    <a:cubicBezTo>
                      <a:pt x="1491403" y="27940"/>
                      <a:pt x="1474047" y="55880"/>
                      <a:pt x="1442720" y="81280"/>
                    </a:cubicBezTo>
                    <a:cubicBezTo>
                      <a:pt x="1411393" y="106680"/>
                      <a:pt x="1382607" y="133773"/>
                      <a:pt x="1320800" y="152400"/>
                    </a:cubicBezTo>
                    <a:cubicBezTo>
                      <a:pt x="1258993" y="171027"/>
                      <a:pt x="1159087" y="185420"/>
                      <a:pt x="1071880" y="193040"/>
                    </a:cubicBezTo>
                    <a:cubicBezTo>
                      <a:pt x="984673" y="200660"/>
                      <a:pt x="911013" y="206587"/>
                      <a:pt x="797560" y="198120"/>
                    </a:cubicBezTo>
                    <a:cubicBezTo>
                      <a:pt x="684107" y="189653"/>
                      <a:pt x="475827" y="160867"/>
                      <a:pt x="391160" y="142240"/>
                    </a:cubicBezTo>
                    <a:cubicBezTo>
                      <a:pt x="306493" y="123613"/>
                      <a:pt x="346287" y="103293"/>
                      <a:pt x="289560" y="86360"/>
                    </a:cubicBezTo>
                    <a:cubicBezTo>
                      <a:pt x="232833" y="69427"/>
                      <a:pt x="99060" y="50800"/>
                      <a:pt x="50800" y="40640"/>
                    </a:cubicBezTo>
                    <a:cubicBezTo>
                      <a:pt x="2540" y="30480"/>
                      <a:pt x="0" y="25400"/>
                      <a:pt x="0" y="25400"/>
                    </a:cubicBezTo>
                    <a:lnTo>
                      <a:pt x="0" y="2540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3" name="Freihandform 152"/>
              <p:cNvSpPr/>
              <p:nvPr/>
            </p:nvSpPr>
            <p:spPr>
              <a:xfrm rot="21105460" flipV="1">
                <a:off x="3314374" y="2893154"/>
                <a:ext cx="89964" cy="152333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0" name="Freihandform 119"/>
            <p:cNvSpPr/>
            <p:nvPr/>
          </p:nvSpPr>
          <p:spPr>
            <a:xfrm rot="20350860">
              <a:off x="2545616" y="3970416"/>
              <a:ext cx="271608" cy="352913"/>
            </a:xfrm>
            <a:custGeom>
              <a:avLst/>
              <a:gdLst>
                <a:gd name="connsiteX0" fmla="*/ 133102 w 173766"/>
                <a:gd name="connsiteY0" fmla="*/ 13740 h 166724"/>
                <a:gd name="connsiteX1" fmla="*/ 173742 w 173766"/>
                <a:gd name="connsiteY1" fmla="*/ 89940 h 166724"/>
                <a:gd name="connsiteX2" fmla="*/ 128022 w 173766"/>
                <a:gd name="connsiteY2" fmla="*/ 161060 h 166724"/>
                <a:gd name="connsiteX3" fmla="*/ 112782 w 173766"/>
                <a:gd name="connsiteY3" fmla="*/ 161060 h 166724"/>
                <a:gd name="connsiteX4" fmla="*/ 82302 w 173766"/>
                <a:gd name="connsiteY4" fmla="*/ 150900 h 166724"/>
                <a:gd name="connsiteX5" fmla="*/ 11182 w 173766"/>
                <a:gd name="connsiteY5" fmla="*/ 95020 h 166724"/>
                <a:gd name="connsiteX6" fmla="*/ 1022 w 173766"/>
                <a:gd name="connsiteY6" fmla="*/ 64540 h 166724"/>
                <a:gd name="connsiteX7" fmla="*/ 6102 w 173766"/>
                <a:gd name="connsiteY7" fmla="*/ 34060 h 166724"/>
                <a:gd name="connsiteX8" fmla="*/ 51822 w 173766"/>
                <a:gd name="connsiteY8" fmla="*/ 3580 h 166724"/>
                <a:gd name="connsiteX9" fmla="*/ 133102 w 173766"/>
                <a:gd name="connsiteY9" fmla="*/ 13740 h 16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766" h="166724">
                  <a:moveTo>
                    <a:pt x="133102" y="13740"/>
                  </a:moveTo>
                  <a:cubicBezTo>
                    <a:pt x="153422" y="28133"/>
                    <a:pt x="174589" y="65387"/>
                    <a:pt x="173742" y="89940"/>
                  </a:cubicBezTo>
                  <a:cubicBezTo>
                    <a:pt x="172895" y="114493"/>
                    <a:pt x="138182" y="149207"/>
                    <a:pt x="128022" y="161060"/>
                  </a:cubicBezTo>
                  <a:cubicBezTo>
                    <a:pt x="117862" y="172913"/>
                    <a:pt x="120402" y="162753"/>
                    <a:pt x="112782" y="161060"/>
                  </a:cubicBezTo>
                  <a:cubicBezTo>
                    <a:pt x="105162" y="159367"/>
                    <a:pt x="99235" y="161907"/>
                    <a:pt x="82302" y="150900"/>
                  </a:cubicBezTo>
                  <a:cubicBezTo>
                    <a:pt x="65369" y="139893"/>
                    <a:pt x="24729" y="109413"/>
                    <a:pt x="11182" y="95020"/>
                  </a:cubicBezTo>
                  <a:cubicBezTo>
                    <a:pt x="-2365" y="80627"/>
                    <a:pt x="1869" y="74700"/>
                    <a:pt x="1022" y="64540"/>
                  </a:cubicBezTo>
                  <a:cubicBezTo>
                    <a:pt x="175" y="54380"/>
                    <a:pt x="-2365" y="44220"/>
                    <a:pt x="6102" y="34060"/>
                  </a:cubicBezTo>
                  <a:cubicBezTo>
                    <a:pt x="14569" y="23900"/>
                    <a:pt x="37429" y="10353"/>
                    <a:pt x="51822" y="3580"/>
                  </a:cubicBezTo>
                  <a:cubicBezTo>
                    <a:pt x="66215" y="-3193"/>
                    <a:pt x="112782" y="-653"/>
                    <a:pt x="133102" y="13740"/>
                  </a:cubicBezTo>
                  <a:close/>
                </a:path>
              </a:pathLst>
            </a:custGeom>
            <a:noFill/>
            <a:ln w="12700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Freihandform 120"/>
            <p:cNvSpPr/>
            <p:nvPr/>
          </p:nvSpPr>
          <p:spPr>
            <a:xfrm rot="1060507">
              <a:off x="1905618" y="4181334"/>
              <a:ext cx="637198" cy="538644"/>
            </a:xfrm>
            <a:custGeom>
              <a:avLst/>
              <a:gdLst>
                <a:gd name="connsiteX0" fmla="*/ 782320 w 782320"/>
                <a:gd name="connsiteY0" fmla="*/ 0 h 538644"/>
                <a:gd name="connsiteX1" fmla="*/ 746760 w 782320"/>
                <a:gd name="connsiteY1" fmla="*/ 121920 h 538644"/>
                <a:gd name="connsiteX2" fmla="*/ 685800 w 782320"/>
                <a:gd name="connsiteY2" fmla="*/ 254000 h 538644"/>
                <a:gd name="connsiteX3" fmla="*/ 609600 w 782320"/>
                <a:gd name="connsiteY3" fmla="*/ 355600 h 538644"/>
                <a:gd name="connsiteX4" fmla="*/ 543560 w 782320"/>
                <a:gd name="connsiteY4" fmla="*/ 406400 h 538644"/>
                <a:gd name="connsiteX5" fmla="*/ 350520 w 782320"/>
                <a:gd name="connsiteY5" fmla="*/ 497840 h 538644"/>
                <a:gd name="connsiteX6" fmla="*/ 213360 w 782320"/>
                <a:gd name="connsiteY6" fmla="*/ 523240 h 538644"/>
                <a:gd name="connsiteX7" fmla="*/ 177800 w 782320"/>
                <a:gd name="connsiteY7" fmla="*/ 528320 h 538644"/>
                <a:gd name="connsiteX8" fmla="*/ 91440 w 782320"/>
                <a:gd name="connsiteY8" fmla="*/ 538480 h 538644"/>
                <a:gd name="connsiteX9" fmla="*/ 25400 w 782320"/>
                <a:gd name="connsiteY9" fmla="*/ 533400 h 538644"/>
                <a:gd name="connsiteX10" fmla="*/ 0 w 782320"/>
                <a:gd name="connsiteY10" fmla="*/ 518160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320" h="538644">
                  <a:moveTo>
                    <a:pt x="782320" y="0"/>
                  </a:moveTo>
                  <a:cubicBezTo>
                    <a:pt x="772583" y="39793"/>
                    <a:pt x="762847" y="79587"/>
                    <a:pt x="746760" y="121920"/>
                  </a:cubicBezTo>
                  <a:cubicBezTo>
                    <a:pt x="730673" y="164253"/>
                    <a:pt x="708660" y="215053"/>
                    <a:pt x="685800" y="254000"/>
                  </a:cubicBezTo>
                  <a:cubicBezTo>
                    <a:pt x="662940" y="292947"/>
                    <a:pt x="633307" y="330200"/>
                    <a:pt x="609600" y="355600"/>
                  </a:cubicBezTo>
                  <a:cubicBezTo>
                    <a:pt x="585893" y="381000"/>
                    <a:pt x="586740" y="382693"/>
                    <a:pt x="543560" y="406400"/>
                  </a:cubicBezTo>
                  <a:cubicBezTo>
                    <a:pt x="500380" y="430107"/>
                    <a:pt x="405553" y="478367"/>
                    <a:pt x="350520" y="497840"/>
                  </a:cubicBezTo>
                  <a:cubicBezTo>
                    <a:pt x="295487" y="517313"/>
                    <a:pt x="242147" y="518160"/>
                    <a:pt x="213360" y="523240"/>
                  </a:cubicBezTo>
                  <a:cubicBezTo>
                    <a:pt x="184573" y="528320"/>
                    <a:pt x="177800" y="528320"/>
                    <a:pt x="177800" y="528320"/>
                  </a:cubicBezTo>
                  <a:cubicBezTo>
                    <a:pt x="157480" y="530860"/>
                    <a:pt x="116840" y="537633"/>
                    <a:pt x="91440" y="538480"/>
                  </a:cubicBezTo>
                  <a:cubicBezTo>
                    <a:pt x="66040" y="539327"/>
                    <a:pt x="40640" y="536787"/>
                    <a:pt x="25400" y="533400"/>
                  </a:cubicBezTo>
                  <a:cubicBezTo>
                    <a:pt x="10160" y="530013"/>
                    <a:pt x="5080" y="524086"/>
                    <a:pt x="0" y="518160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reihandform 121"/>
            <p:cNvSpPr/>
            <p:nvPr/>
          </p:nvSpPr>
          <p:spPr>
            <a:xfrm rot="18277954">
              <a:off x="2556377" y="4282700"/>
              <a:ext cx="106343" cy="86409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3" name="Gruppieren 122"/>
            <p:cNvGrpSpPr/>
            <p:nvPr/>
          </p:nvGrpSpPr>
          <p:grpSpPr>
            <a:xfrm>
              <a:off x="7091609" y="1855598"/>
              <a:ext cx="284407" cy="281031"/>
              <a:chOff x="7085513" y="1333165"/>
              <a:chExt cx="284407" cy="281031"/>
            </a:xfrm>
          </p:grpSpPr>
          <p:sp>
            <p:nvSpPr>
              <p:cNvPr id="150" name="Freihandform 149"/>
              <p:cNvSpPr/>
              <p:nvPr/>
            </p:nvSpPr>
            <p:spPr>
              <a:xfrm>
                <a:off x="7085513" y="1333165"/>
                <a:ext cx="284407" cy="240746"/>
              </a:xfrm>
              <a:custGeom>
                <a:avLst/>
                <a:gdLst>
                  <a:gd name="connsiteX0" fmla="*/ 174039 w 284407"/>
                  <a:gd name="connsiteY0" fmla="*/ 45874 h 240746"/>
                  <a:gd name="connsiteX1" fmla="*/ 11479 w 284407"/>
                  <a:gd name="connsiteY1" fmla="*/ 56034 h 240746"/>
                  <a:gd name="connsiteX2" fmla="*/ 21639 w 284407"/>
                  <a:gd name="connsiteY2" fmla="*/ 116994 h 240746"/>
                  <a:gd name="connsiteX3" fmla="*/ 87679 w 284407"/>
                  <a:gd name="connsiteY3" fmla="*/ 218594 h 240746"/>
                  <a:gd name="connsiteX4" fmla="*/ 214679 w 284407"/>
                  <a:gd name="connsiteY4" fmla="*/ 238914 h 240746"/>
                  <a:gd name="connsiteX5" fmla="*/ 280719 w 284407"/>
                  <a:gd name="connsiteY5" fmla="*/ 188114 h 240746"/>
                  <a:gd name="connsiteX6" fmla="*/ 270559 w 284407"/>
                  <a:gd name="connsiteY6" fmla="*/ 50954 h 240746"/>
                  <a:gd name="connsiteX7" fmla="*/ 224839 w 284407"/>
                  <a:gd name="connsiteY7" fmla="*/ 10314 h 240746"/>
                  <a:gd name="connsiteX8" fmla="*/ 102919 w 284407"/>
                  <a:gd name="connsiteY8" fmla="*/ 154 h 240746"/>
                  <a:gd name="connsiteX9" fmla="*/ 92759 w 284407"/>
                  <a:gd name="connsiteY9" fmla="*/ 15394 h 24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4407" h="240746">
                    <a:moveTo>
                      <a:pt x="174039" y="45874"/>
                    </a:moveTo>
                    <a:cubicBezTo>
                      <a:pt x="105459" y="45027"/>
                      <a:pt x="36879" y="44181"/>
                      <a:pt x="11479" y="56034"/>
                    </a:cubicBezTo>
                    <a:cubicBezTo>
                      <a:pt x="-13921" y="67887"/>
                      <a:pt x="8939" y="89901"/>
                      <a:pt x="21639" y="116994"/>
                    </a:cubicBezTo>
                    <a:cubicBezTo>
                      <a:pt x="34339" y="144087"/>
                      <a:pt x="55506" y="198274"/>
                      <a:pt x="87679" y="218594"/>
                    </a:cubicBezTo>
                    <a:cubicBezTo>
                      <a:pt x="119852" y="238914"/>
                      <a:pt x="182506" y="243994"/>
                      <a:pt x="214679" y="238914"/>
                    </a:cubicBezTo>
                    <a:cubicBezTo>
                      <a:pt x="246852" y="233834"/>
                      <a:pt x="271406" y="219441"/>
                      <a:pt x="280719" y="188114"/>
                    </a:cubicBezTo>
                    <a:cubicBezTo>
                      <a:pt x="290032" y="156787"/>
                      <a:pt x="279872" y="80587"/>
                      <a:pt x="270559" y="50954"/>
                    </a:cubicBezTo>
                    <a:cubicBezTo>
                      <a:pt x="261246" y="21321"/>
                      <a:pt x="252779" y="18781"/>
                      <a:pt x="224839" y="10314"/>
                    </a:cubicBezTo>
                    <a:cubicBezTo>
                      <a:pt x="196899" y="1847"/>
                      <a:pt x="124932" y="-693"/>
                      <a:pt x="102919" y="154"/>
                    </a:cubicBezTo>
                    <a:cubicBezTo>
                      <a:pt x="80906" y="1001"/>
                      <a:pt x="86832" y="8197"/>
                      <a:pt x="92759" y="15394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1" name="Textfeld 150"/>
              <p:cNvSpPr txBox="1"/>
              <p:nvPr/>
            </p:nvSpPr>
            <p:spPr>
              <a:xfrm>
                <a:off x="7092280" y="1352586"/>
                <a:ext cx="27764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 smtClean="0">
                    <a:latin typeface="Blacksword" pitchFamily="50" charset="0"/>
                  </a:rPr>
                  <a:t>4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</p:grpSp>
        <p:grpSp>
          <p:nvGrpSpPr>
            <p:cNvPr id="124" name="Gruppieren 123"/>
            <p:cNvGrpSpPr/>
            <p:nvPr/>
          </p:nvGrpSpPr>
          <p:grpSpPr>
            <a:xfrm>
              <a:off x="1550942" y="757553"/>
              <a:ext cx="304227" cy="393303"/>
              <a:chOff x="1550942" y="321577"/>
              <a:chExt cx="304227" cy="393303"/>
            </a:xfrm>
          </p:grpSpPr>
          <p:grpSp>
            <p:nvGrpSpPr>
              <p:cNvPr id="146" name="Gruppieren 145"/>
              <p:cNvGrpSpPr/>
              <p:nvPr/>
            </p:nvGrpSpPr>
            <p:grpSpPr>
              <a:xfrm>
                <a:off x="1586987" y="321577"/>
                <a:ext cx="268182" cy="301819"/>
                <a:chOff x="1396434" y="299293"/>
                <a:chExt cx="268182" cy="301819"/>
              </a:xfrm>
            </p:grpSpPr>
            <p:sp>
              <p:nvSpPr>
                <p:cNvPr id="148" name="Freihandform 147"/>
                <p:cNvSpPr/>
                <p:nvPr/>
              </p:nvSpPr>
              <p:spPr>
                <a:xfrm rot="18106273">
                  <a:off x="1373141" y="322586"/>
                  <a:ext cx="298105" cy="251520"/>
                </a:xfrm>
                <a:custGeom>
                  <a:avLst/>
                  <a:gdLst>
                    <a:gd name="connsiteX0" fmla="*/ 243397 w 298105"/>
                    <a:gd name="connsiteY0" fmla="*/ 58 h 195642"/>
                    <a:gd name="connsiteX1" fmla="*/ 294197 w 298105"/>
                    <a:gd name="connsiteY1" fmla="*/ 91498 h 195642"/>
                    <a:gd name="connsiteX2" fmla="*/ 263717 w 298105"/>
                    <a:gd name="connsiteY2" fmla="*/ 193098 h 195642"/>
                    <a:gd name="connsiteX3" fmla="*/ 19877 w 298105"/>
                    <a:gd name="connsiteY3" fmla="*/ 157538 h 195642"/>
                    <a:gd name="connsiteX4" fmla="*/ 19877 w 298105"/>
                    <a:gd name="connsiteY4" fmla="*/ 76258 h 195642"/>
                    <a:gd name="connsiteX5" fmla="*/ 65597 w 298105"/>
                    <a:gd name="connsiteY5" fmla="*/ 20378 h 195642"/>
                    <a:gd name="connsiteX6" fmla="*/ 126557 w 298105"/>
                    <a:gd name="connsiteY6" fmla="*/ 58 h 195642"/>
                    <a:gd name="connsiteX7" fmla="*/ 187517 w 298105"/>
                    <a:gd name="connsiteY7" fmla="*/ 15298 h 195642"/>
                    <a:gd name="connsiteX8" fmla="*/ 212917 w 298105"/>
                    <a:gd name="connsiteY8" fmla="*/ 45778 h 195642"/>
                    <a:gd name="connsiteX9" fmla="*/ 223077 w 298105"/>
                    <a:gd name="connsiteY9" fmla="*/ 55938 h 195642"/>
                    <a:gd name="connsiteX10" fmla="*/ 238317 w 298105"/>
                    <a:gd name="connsiteY10" fmla="*/ 101658 h 195642"/>
                    <a:gd name="connsiteX11" fmla="*/ 238317 w 298105"/>
                    <a:gd name="connsiteY11" fmla="*/ 101658 h 19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8105" h="195642">
                      <a:moveTo>
                        <a:pt x="243397" y="58"/>
                      </a:moveTo>
                      <a:cubicBezTo>
                        <a:pt x="267103" y="29691"/>
                        <a:pt x="290810" y="59325"/>
                        <a:pt x="294197" y="91498"/>
                      </a:cubicBezTo>
                      <a:cubicBezTo>
                        <a:pt x="297584" y="123671"/>
                        <a:pt x="309437" y="182091"/>
                        <a:pt x="263717" y="193098"/>
                      </a:cubicBezTo>
                      <a:cubicBezTo>
                        <a:pt x="217997" y="204105"/>
                        <a:pt x="60517" y="177011"/>
                        <a:pt x="19877" y="157538"/>
                      </a:cubicBezTo>
                      <a:cubicBezTo>
                        <a:pt x="-20763" y="138065"/>
                        <a:pt x="12257" y="99118"/>
                        <a:pt x="19877" y="76258"/>
                      </a:cubicBezTo>
                      <a:cubicBezTo>
                        <a:pt x="27497" y="53398"/>
                        <a:pt x="47817" y="33078"/>
                        <a:pt x="65597" y="20378"/>
                      </a:cubicBezTo>
                      <a:cubicBezTo>
                        <a:pt x="83377" y="7678"/>
                        <a:pt x="106237" y="905"/>
                        <a:pt x="126557" y="58"/>
                      </a:cubicBezTo>
                      <a:cubicBezTo>
                        <a:pt x="146877" y="-789"/>
                        <a:pt x="173124" y="7678"/>
                        <a:pt x="187517" y="15298"/>
                      </a:cubicBezTo>
                      <a:cubicBezTo>
                        <a:pt x="201910" y="22918"/>
                        <a:pt x="206990" y="39005"/>
                        <a:pt x="212917" y="45778"/>
                      </a:cubicBezTo>
                      <a:cubicBezTo>
                        <a:pt x="218844" y="52551"/>
                        <a:pt x="218844" y="46625"/>
                        <a:pt x="223077" y="55938"/>
                      </a:cubicBezTo>
                      <a:cubicBezTo>
                        <a:pt x="227310" y="65251"/>
                        <a:pt x="238317" y="101658"/>
                        <a:pt x="238317" y="101658"/>
                      </a:cubicBezTo>
                      <a:lnTo>
                        <a:pt x="238317" y="101658"/>
                      </a:lnTo>
                    </a:path>
                  </a:pathLst>
                </a:custGeom>
                <a:ln>
                  <a:solidFill>
                    <a:srgbClr val="E990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Textfeld 148"/>
                <p:cNvSpPr txBox="1"/>
                <p:nvPr/>
              </p:nvSpPr>
              <p:spPr>
                <a:xfrm>
                  <a:off x="1409418" y="339502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 smtClean="0">
                      <a:latin typeface="Blacksword" pitchFamily="50" charset="0"/>
                    </a:rPr>
                    <a:t>1</a:t>
                  </a:r>
                  <a:endParaRPr lang="de-DE" sz="1100" b="1" dirty="0">
                    <a:latin typeface="Blacksword" pitchFamily="50" charset="0"/>
                  </a:endParaRPr>
                </a:p>
              </p:txBody>
            </p:sp>
          </p:grpSp>
          <p:sp>
            <p:nvSpPr>
              <p:cNvPr id="147" name="Textfeld 146"/>
              <p:cNvSpPr txBox="1"/>
              <p:nvPr/>
            </p:nvSpPr>
            <p:spPr>
              <a:xfrm>
                <a:off x="1550942" y="37632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b="1" dirty="0">
                    <a:latin typeface="Blacksword" pitchFamily="50" charset="0"/>
                  </a:rPr>
                  <a:t>-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</p:grpSp>
        <p:sp>
          <p:nvSpPr>
            <p:cNvPr id="125" name="Rechteck 124"/>
            <p:cNvSpPr/>
            <p:nvPr/>
          </p:nvSpPr>
          <p:spPr>
            <a:xfrm>
              <a:off x="7074962" y="2921258"/>
              <a:ext cx="28084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b="1" dirty="0">
                  <a:latin typeface="Blacksword" pitchFamily="50" charset="0"/>
                </a:rPr>
                <a:t>5</a:t>
              </a:r>
              <a:endParaRPr lang="de-DE" b="1" dirty="0">
                <a:latin typeface="Blacksword" pitchFamily="50" charset="0"/>
              </a:endParaRPr>
            </a:p>
          </p:txBody>
        </p:sp>
        <p:grpSp>
          <p:nvGrpSpPr>
            <p:cNvPr id="126" name="Gruppieren 125"/>
            <p:cNvGrpSpPr/>
            <p:nvPr/>
          </p:nvGrpSpPr>
          <p:grpSpPr>
            <a:xfrm rot="251164" flipH="1" flipV="1">
              <a:off x="5951138" y="1210416"/>
              <a:ext cx="2382053" cy="703196"/>
              <a:chOff x="823065" y="532555"/>
              <a:chExt cx="2382053" cy="589669"/>
            </a:xfrm>
          </p:grpSpPr>
          <p:sp>
            <p:nvSpPr>
              <p:cNvPr id="144" name="Bogen 143"/>
              <p:cNvSpPr/>
              <p:nvPr/>
            </p:nvSpPr>
            <p:spPr>
              <a:xfrm rot="1687846">
                <a:off x="823065" y="532555"/>
                <a:ext cx="2382053" cy="208531"/>
              </a:xfrm>
              <a:prstGeom prst="arc">
                <a:avLst/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Freihandform 144"/>
              <p:cNvSpPr/>
              <p:nvPr/>
            </p:nvSpPr>
            <p:spPr>
              <a:xfrm rot="3474627">
                <a:off x="2947315" y="969601"/>
                <a:ext cx="156742" cy="148504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7" name="Freihandform 126"/>
            <p:cNvSpPr/>
            <p:nvPr/>
          </p:nvSpPr>
          <p:spPr>
            <a:xfrm>
              <a:off x="5258379" y="2703862"/>
              <a:ext cx="440660" cy="434792"/>
            </a:xfrm>
            <a:custGeom>
              <a:avLst/>
              <a:gdLst>
                <a:gd name="connsiteX0" fmla="*/ 74761 w 440660"/>
                <a:gd name="connsiteY0" fmla="*/ 50447 h 434792"/>
                <a:gd name="connsiteX1" fmla="*/ 129625 w 440660"/>
                <a:gd name="connsiteY1" fmla="*/ 19967 h 434792"/>
                <a:gd name="connsiteX2" fmla="*/ 251545 w 440660"/>
                <a:gd name="connsiteY2" fmla="*/ 1679 h 434792"/>
                <a:gd name="connsiteX3" fmla="*/ 349081 w 440660"/>
                <a:gd name="connsiteY3" fmla="*/ 62639 h 434792"/>
                <a:gd name="connsiteX4" fmla="*/ 440521 w 440660"/>
                <a:gd name="connsiteY4" fmla="*/ 275999 h 434792"/>
                <a:gd name="connsiteX5" fmla="*/ 367369 w 440660"/>
                <a:gd name="connsiteY5" fmla="*/ 367439 h 434792"/>
                <a:gd name="connsiteX6" fmla="*/ 269833 w 440660"/>
                <a:gd name="connsiteY6" fmla="*/ 416207 h 434792"/>
                <a:gd name="connsiteX7" fmla="*/ 172297 w 440660"/>
                <a:gd name="connsiteY7" fmla="*/ 434495 h 434792"/>
                <a:gd name="connsiteX8" fmla="*/ 80857 w 440660"/>
                <a:gd name="connsiteY8" fmla="*/ 422303 h 434792"/>
                <a:gd name="connsiteX9" fmla="*/ 13801 w 440660"/>
                <a:gd name="connsiteY9" fmla="*/ 361343 h 434792"/>
                <a:gd name="connsiteX10" fmla="*/ 7705 w 440660"/>
                <a:gd name="connsiteY10" fmla="*/ 318671 h 434792"/>
                <a:gd name="connsiteX11" fmla="*/ 1609 w 440660"/>
                <a:gd name="connsiteY11" fmla="*/ 233327 h 434792"/>
                <a:gd name="connsiteX12" fmla="*/ 1609 w 440660"/>
                <a:gd name="connsiteY12" fmla="*/ 166271 h 434792"/>
                <a:gd name="connsiteX13" fmla="*/ 19897 w 440660"/>
                <a:gd name="connsiteY13" fmla="*/ 135791 h 434792"/>
                <a:gd name="connsiteX14" fmla="*/ 74761 w 440660"/>
                <a:gd name="connsiteY14" fmla="*/ 50447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0660" h="434792">
                  <a:moveTo>
                    <a:pt x="74761" y="50447"/>
                  </a:moveTo>
                  <a:cubicBezTo>
                    <a:pt x="93049" y="31143"/>
                    <a:pt x="100161" y="28095"/>
                    <a:pt x="129625" y="19967"/>
                  </a:cubicBezTo>
                  <a:cubicBezTo>
                    <a:pt x="159089" y="11839"/>
                    <a:pt x="214969" y="-5433"/>
                    <a:pt x="251545" y="1679"/>
                  </a:cubicBezTo>
                  <a:cubicBezTo>
                    <a:pt x="288121" y="8791"/>
                    <a:pt x="317585" y="16919"/>
                    <a:pt x="349081" y="62639"/>
                  </a:cubicBezTo>
                  <a:cubicBezTo>
                    <a:pt x="380577" y="108359"/>
                    <a:pt x="437473" y="225199"/>
                    <a:pt x="440521" y="275999"/>
                  </a:cubicBezTo>
                  <a:cubicBezTo>
                    <a:pt x="443569" y="326799"/>
                    <a:pt x="395817" y="344071"/>
                    <a:pt x="367369" y="367439"/>
                  </a:cubicBezTo>
                  <a:cubicBezTo>
                    <a:pt x="338921" y="390807"/>
                    <a:pt x="302345" y="405031"/>
                    <a:pt x="269833" y="416207"/>
                  </a:cubicBezTo>
                  <a:cubicBezTo>
                    <a:pt x="237321" y="427383"/>
                    <a:pt x="203793" y="433479"/>
                    <a:pt x="172297" y="434495"/>
                  </a:cubicBezTo>
                  <a:cubicBezTo>
                    <a:pt x="140801" y="435511"/>
                    <a:pt x="107273" y="434495"/>
                    <a:pt x="80857" y="422303"/>
                  </a:cubicBezTo>
                  <a:cubicBezTo>
                    <a:pt x="54441" y="410111"/>
                    <a:pt x="25993" y="378615"/>
                    <a:pt x="13801" y="361343"/>
                  </a:cubicBezTo>
                  <a:cubicBezTo>
                    <a:pt x="1609" y="344071"/>
                    <a:pt x="9737" y="340007"/>
                    <a:pt x="7705" y="318671"/>
                  </a:cubicBezTo>
                  <a:cubicBezTo>
                    <a:pt x="5673" y="297335"/>
                    <a:pt x="2625" y="258727"/>
                    <a:pt x="1609" y="233327"/>
                  </a:cubicBezTo>
                  <a:cubicBezTo>
                    <a:pt x="593" y="207927"/>
                    <a:pt x="-1439" y="182527"/>
                    <a:pt x="1609" y="166271"/>
                  </a:cubicBezTo>
                  <a:cubicBezTo>
                    <a:pt x="4657" y="150015"/>
                    <a:pt x="8721" y="148999"/>
                    <a:pt x="19897" y="135791"/>
                  </a:cubicBezTo>
                  <a:cubicBezTo>
                    <a:pt x="31073" y="122583"/>
                    <a:pt x="56473" y="69751"/>
                    <a:pt x="74761" y="50447"/>
                  </a:cubicBezTo>
                  <a:close/>
                </a:path>
              </a:pathLst>
            </a:custGeom>
            <a:noFill/>
            <a:ln w="9525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8" name="Gruppieren 127"/>
            <p:cNvGrpSpPr/>
            <p:nvPr/>
          </p:nvGrpSpPr>
          <p:grpSpPr>
            <a:xfrm>
              <a:off x="5683705" y="2758677"/>
              <a:ext cx="1411583" cy="489648"/>
              <a:chOff x="5683705" y="2322701"/>
              <a:chExt cx="1411583" cy="489648"/>
            </a:xfrm>
          </p:grpSpPr>
          <p:sp>
            <p:nvSpPr>
              <p:cNvPr id="142" name="Freihandform 141"/>
              <p:cNvSpPr/>
              <p:nvPr/>
            </p:nvSpPr>
            <p:spPr>
              <a:xfrm rot="20880379">
                <a:off x="5748186" y="2322701"/>
                <a:ext cx="1347102" cy="489648"/>
              </a:xfrm>
              <a:custGeom>
                <a:avLst/>
                <a:gdLst>
                  <a:gd name="connsiteX0" fmla="*/ 1200912 w 1200912"/>
                  <a:gd name="connsiteY0" fmla="*/ 353568 h 366448"/>
                  <a:gd name="connsiteX1" fmla="*/ 1011936 w 1200912"/>
                  <a:gd name="connsiteY1" fmla="*/ 365760 h 366448"/>
                  <a:gd name="connsiteX2" fmla="*/ 865632 w 1200912"/>
                  <a:gd name="connsiteY2" fmla="*/ 335280 h 366448"/>
                  <a:gd name="connsiteX3" fmla="*/ 560832 w 1200912"/>
                  <a:gd name="connsiteY3" fmla="*/ 243840 h 366448"/>
                  <a:gd name="connsiteX4" fmla="*/ 335280 w 1200912"/>
                  <a:gd name="connsiteY4" fmla="*/ 158496 h 366448"/>
                  <a:gd name="connsiteX5" fmla="*/ 164592 w 1200912"/>
                  <a:gd name="connsiteY5" fmla="*/ 91440 h 366448"/>
                  <a:gd name="connsiteX6" fmla="*/ 0 w 1200912"/>
                  <a:gd name="connsiteY6" fmla="*/ 0 h 366448"/>
                  <a:gd name="connsiteX7" fmla="*/ 0 w 1200912"/>
                  <a:gd name="connsiteY7" fmla="*/ 0 h 366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0912" h="366448">
                    <a:moveTo>
                      <a:pt x="1200912" y="353568"/>
                    </a:moveTo>
                    <a:cubicBezTo>
                      <a:pt x="1134364" y="361188"/>
                      <a:pt x="1067816" y="368808"/>
                      <a:pt x="1011936" y="365760"/>
                    </a:cubicBezTo>
                    <a:cubicBezTo>
                      <a:pt x="956056" y="362712"/>
                      <a:pt x="940816" y="355600"/>
                      <a:pt x="865632" y="335280"/>
                    </a:cubicBezTo>
                    <a:cubicBezTo>
                      <a:pt x="790448" y="314960"/>
                      <a:pt x="649224" y="273304"/>
                      <a:pt x="560832" y="243840"/>
                    </a:cubicBezTo>
                    <a:cubicBezTo>
                      <a:pt x="472440" y="214376"/>
                      <a:pt x="335280" y="158496"/>
                      <a:pt x="335280" y="158496"/>
                    </a:cubicBezTo>
                    <a:cubicBezTo>
                      <a:pt x="269240" y="133096"/>
                      <a:pt x="220472" y="117856"/>
                      <a:pt x="164592" y="91440"/>
                    </a:cubicBezTo>
                    <a:cubicBezTo>
                      <a:pt x="108712" y="65024"/>
                      <a:pt x="0" y="0"/>
                      <a:pt x="0" y="0"/>
                    </a:cubicBezTo>
                    <a:lnTo>
                      <a:pt x="0" y="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3" name="Freihandform 142"/>
              <p:cNvSpPr/>
              <p:nvPr/>
            </p:nvSpPr>
            <p:spPr>
              <a:xfrm rot="12527867">
                <a:off x="5683705" y="2389062"/>
                <a:ext cx="204073" cy="183525"/>
              </a:xfrm>
              <a:custGeom>
                <a:avLst/>
                <a:gdLst>
                  <a:gd name="connsiteX0" fmla="*/ 15240 w 111853"/>
                  <a:gd name="connsiteY0" fmla="*/ 0 h 96520"/>
                  <a:gd name="connsiteX1" fmla="*/ 111760 w 111853"/>
                  <a:gd name="connsiteY1" fmla="*/ 20320 h 96520"/>
                  <a:gd name="connsiteX2" fmla="*/ 0 w 111853"/>
                  <a:gd name="connsiteY2" fmla="*/ 96520 h 96520"/>
                  <a:gd name="connsiteX3" fmla="*/ 0 w 111853"/>
                  <a:gd name="connsiteY3" fmla="*/ 96520 h 9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53" h="96520">
                    <a:moveTo>
                      <a:pt x="15240" y="0"/>
                    </a:moveTo>
                    <a:cubicBezTo>
                      <a:pt x="64770" y="2116"/>
                      <a:pt x="114300" y="4233"/>
                      <a:pt x="111760" y="20320"/>
                    </a:cubicBezTo>
                    <a:cubicBezTo>
                      <a:pt x="109220" y="36407"/>
                      <a:pt x="0" y="96520"/>
                      <a:pt x="0" y="96520"/>
                    </a:cubicBezTo>
                    <a:lnTo>
                      <a:pt x="0" y="9652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9" name="Gruppieren 128"/>
            <p:cNvGrpSpPr/>
            <p:nvPr/>
          </p:nvGrpSpPr>
          <p:grpSpPr>
            <a:xfrm>
              <a:off x="7080927" y="4380071"/>
              <a:ext cx="295880" cy="323369"/>
              <a:chOff x="7077062" y="3798841"/>
              <a:chExt cx="295880" cy="323369"/>
            </a:xfrm>
          </p:grpSpPr>
          <p:sp>
            <p:nvSpPr>
              <p:cNvPr id="140" name="Rechteck 139"/>
              <p:cNvSpPr/>
              <p:nvPr/>
            </p:nvSpPr>
            <p:spPr>
              <a:xfrm>
                <a:off x="7077062" y="3860600"/>
                <a:ext cx="27443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DE" sz="1100" b="1" dirty="0" smtClean="0">
                    <a:latin typeface="Blacksword" pitchFamily="50" charset="0"/>
                  </a:rPr>
                  <a:t>6</a:t>
                </a:r>
                <a:endParaRPr lang="de-DE" b="1" dirty="0">
                  <a:latin typeface="Blacksword" pitchFamily="50" charset="0"/>
                </a:endParaRPr>
              </a:p>
            </p:txBody>
          </p:sp>
          <p:sp>
            <p:nvSpPr>
              <p:cNvPr id="141" name="Freihandform 140"/>
              <p:cNvSpPr/>
              <p:nvPr/>
            </p:nvSpPr>
            <p:spPr>
              <a:xfrm>
                <a:off x="7092280" y="3798841"/>
                <a:ext cx="280662" cy="281569"/>
              </a:xfrm>
              <a:custGeom>
                <a:avLst/>
                <a:gdLst>
                  <a:gd name="connsiteX0" fmla="*/ 67167 w 280662"/>
                  <a:gd name="connsiteY0" fmla="*/ 79529 h 281569"/>
                  <a:gd name="connsiteX1" fmla="*/ 146415 w 280662"/>
                  <a:gd name="connsiteY1" fmla="*/ 36857 h 281569"/>
                  <a:gd name="connsiteX2" fmla="*/ 237855 w 280662"/>
                  <a:gd name="connsiteY2" fmla="*/ 73433 h 281569"/>
                  <a:gd name="connsiteX3" fmla="*/ 280527 w 280662"/>
                  <a:gd name="connsiteY3" fmla="*/ 177065 h 281569"/>
                  <a:gd name="connsiteX4" fmla="*/ 250047 w 280662"/>
                  <a:gd name="connsiteY4" fmla="*/ 250217 h 281569"/>
                  <a:gd name="connsiteX5" fmla="*/ 213471 w 280662"/>
                  <a:gd name="connsiteY5" fmla="*/ 268505 h 281569"/>
                  <a:gd name="connsiteX6" fmla="*/ 122031 w 280662"/>
                  <a:gd name="connsiteY6" fmla="*/ 280697 h 281569"/>
                  <a:gd name="connsiteX7" fmla="*/ 42783 w 280662"/>
                  <a:gd name="connsiteY7" fmla="*/ 244121 h 281569"/>
                  <a:gd name="connsiteX8" fmla="*/ 12303 w 280662"/>
                  <a:gd name="connsiteY8" fmla="*/ 189257 h 281569"/>
                  <a:gd name="connsiteX9" fmla="*/ 111 w 280662"/>
                  <a:gd name="connsiteY9" fmla="*/ 103913 h 281569"/>
                  <a:gd name="connsiteX10" fmla="*/ 18399 w 280662"/>
                  <a:gd name="connsiteY10" fmla="*/ 36857 h 281569"/>
                  <a:gd name="connsiteX11" fmla="*/ 122031 w 280662"/>
                  <a:gd name="connsiteY11" fmla="*/ 281 h 281569"/>
                  <a:gd name="connsiteX12" fmla="*/ 207375 w 280662"/>
                  <a:gd name="connsiteY12" fmla="*/ 55145 h 281569"/>
                  <a:gd name="connsiteX13" fmla="*/ 207375 w 280662"/>
                  <a:gd name="connsiteY13" fmla="*/ 97817 h 28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662" h="281569">
                    <a:moveTo>
                      <a:pt x="67167" y="79529"/>
                    </a:moveTo>
                    <a:cubicBezTo>
                      <a:pt x="92567" y="58701"/>
                      <a:pt x="117967" y="37873"/>
                      <a:pt x="146415" y="36857"/>
                    </a:cubicBezTo>
                    <a:cubicBezTo>
                      <a:pt x="174863" y="35841"/>
                      <a:pt x="215503" y="50065"/>
                      <a:pt x="237855" y="73433"/>
                    </a:cubicBezTo>
                    <a:cubicBezTo>
                      <a:pt x="260207" y="96801"/>
                      <a:pt x="278495" y="147601"/>
                      <a:pt x="280527" y="177065"/>
                    </a:cubicBezTo>
                    <a:cubicBezTo>
                      <a:pt x="282559" y="206529"/>
                      <a:pt x="261223" y="234977"/>
                      <a:pt x="250047" y="250217"/>
                    </a:cubicBezTo>
                    <a:cubicBezTo>
                      <a:pt x="238871" y="265457"/>
                      <a:pt x="234807" y="263425"/>
                      <a:pt x="213471" y="268505"/>
                    </a:cubicBezTo>
                    <a:cubicBezTo>
                      <a:pt x="192135" y="273585"/>
                      <a:pt x="150479" y="284761"/>
                      <a:pt x="122031" y="280697"/>
                    </a:cubicBezTo>
                    <a:cubicBezTo>
                      <a:pt x="93583" y="276633"/>
                      <a:pt x="61071" y="259361"/>
                      <a:pt x="42783" y="244121"/>
                    </a:cubicBezTo>
                    <a:cubicBezTo>
                      <a:pt x="24495" y="228881"/>
                      <a:pt x="19415" y="212625"/>
                      <a:pt x="12303" y="189257"/>
                    </a:cubicBezTo>
                    <a:cubicBezTo>
                      <a:pt x="5191" y="165889"/>
                      <a:pt x="-905" y="129313"/>
                      <a:pt x="111" y="103913"/>
                    </a:cubicBezTo>
                    <a:cubicBezTo>
                      <a:pt x="1127" y="78513"/>
                      <a:pt x="-1921" y="54129"/>
                      <a:pt x="18399" y="36857"/>
                    </a:cubicBezTo>
                    <a:cubicBezTo>
                      <a:pt x="38719" y="19585"/>
                      <a:pt x="90535" y="-2767"/>
                      <a:pt x="122031" y="281"/>
                    </a:cubicBezTo>
                    <a:cubicBezTo>
                      <a:pt x="153527" y="3329"/>
                      <a:pt x="193151" y="38889"/>
                      <a:pt x="207375" y="55145"/>
                    </a:cubicBezTo>
                    <a:cubicBezTo>
                      <a:pt x="221599" y="71401"/>
                      <a:pt x="214487" y="84609"/>
                      <a:pt x="207375" y="97817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0" name="Freihandform 129"/>
            <p:cNvSpPr/>
            <p:nvPr/>
          </p:nvSpPr>
          <p:spPr>
            <a:xfrm>
              <a:off x="7092280" y="2874700"/>
              <a:ext cx="257432" cy="277042"/>
            </a:xfrm>
            <a:custGeom>
              <a:avLst/>
              <a:gdLst>
                <a:gd name="connsiteX0" fmla="*/ 64359 w 221883"/>
                <a:gd name="connsiteY0" fmla="*/ 128016 h 189339"/>
                <a:gd name="connsiteX1" fmla="*/ 27783 w 221883"/>
                <a:gd name="connsiteY1" fmla="*/ 67056 h 189339"/>
                <a:gd name="connsiteX2" fmla="*/ 39975 w 221883"/>
                <a:gd name="connsiteY2" fmla="*/ 30480 h 189339"/>
                <a:gd name="connsiteX3" fmla="*/ 82647 w 221883"/>
                <a:gd name="connsiteY3" fmla="*/ 0 h 189339"/>
                <a:gd name="connsiteX4" fmla="*/ 161895 w 221883"/>
                <a:gd name="connsiteY4" fmla="*/ 6096 h 189339"/>
                <a:gd name="connsiteX5" fmla="*/ 216759 w 221883"/>
                <a:gd name="connsiteY5" fmla="*/ 48768 h 189339"/>
                <a:gd name="connsiteX6" fmla="*/ 216759 w 221883"/>
                <a:gd name="connsiteY6" fmla="*/ 115824 h 189339"/>
                <a:gd name="connsiteX7" fmla="*/ 192375 w 221883"/>
                <a:gd name="connsiteY7" fmla="*/ 182880 h 189339"/>
                <a:gd name="connsiteX8" fmla="*/ 167991 w 221883"/>
                <a:gd name="connsiteY8" fmla="*/ 182880 h 189339"/>
                <a:gd name="connsiteX9" fmla="*/ 94839 w 221883"/>
                <a:gd name="connsiteY9" fmla="*/ 188976 h 189339"/>
                <a:gd name="connsiteX10" fmla="*/ 9495 w 221883"/>
                <a:gd name="connsiteY10" fmla="*/ 170688 h 189339"/>
                <a:gd name="connsiteX11" fmla="*/ 3399 w 221883"/>
                <a:gd name="connsiteY11" fmla="*/ 140208 h 189339"/>
                <a:gd name="connsiteX12" fmla="*/ 3399 w 221883"/>
                <a:gd name="connsiteY12" fmla="*/ 79248 h 189339"/>
                <a:gd name="connsiteX13" fmla="*/ 46071 w 221883"/>
                <a:gd name="connsiteY13" fmla="*/ 60960 h 189339"/>
                <a:gd name="connsiteX14" fmla="*/ 64359 w 221883"/>
                <a:gd name="connsiteY14" fmla="*/ 60960 h 189339"/>
                <a:gd name="connsiteX15" fmla="*/ 64359 w 221883"/>
                <a:gd name="connsiteY15" fmla="*/ 60960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883" h="189339">
                  <a:moveTo>
                    <a:pt x="64359" y="128016"/>
                  </a:moveTo>
                  <a:cubicBezTo>
                    <a:pt x="48103" y="105664"/>
                    <a:pt x="31847" y="83312"/>
                    <a:pt x="27783" y="67056"/>
                  </a:cubicBezTo>
                  <a:cubicBezTo>
                    <a:pt x="23719" y="50800"/>
                    <a:pt x="30831" y="41656"/>
                    <a:pt x="39975" y="30480"/>
                  </a:cubicBezTo>
                  <a:cubicBezTo>
                    <a:pt x="49119" y="19304"/>
                    <a:pt x="62327" y="4064"/>
                    <a:pt x="82647" y="0"/>
                  </a:cubicBezTo>
                  <a:cubicBezTo>
                    <a:pt x="102967" y="-4064"/>
                    <a:pt x="139543" y="-2032"/>
                    <a:pt x="161895" y="6096"/>
                  </a:cubicBezTo>
                  <a:cubicBezTo>
                    <a:pt x="184247" y="14224"/>
                    <a:pt x="207615" y="30480"/>
                    <a:pt x="216759" y="48768"/>
                  </a:cubicBezTo>
                  <a:cubicBezTo>
                    <a:pt x="225903" y="67056"/>
                    <a:pt x="220823" y="93472"/>
                    <a:pt x="216759" y="115824"/>
                  </a:cubicBezTo>
                  <a:cubicBezTo>
                    <a:pt x="212695" y="138176"/>
                    <a:pt x="200503" y="171704"/>
                    <a:pt x="192375" y="182880"/>
                  </a:cubicBezTo>
                  <a:cubicBezTo>
                    <a:pt x="184247" y="194056"/>
                    <a:pt x="184247" y="181864"/>
                    <a:pt x="167991" y="182880"/>
                  </a:cubicBezTo>
                  <a:cubicBezTo>
                    <a:pt x="151735" y="183896"/>
                    <a:pt x="121255" y="191008"/>
                    <a:pt x="94839" y="188976"/>
                  </a:cubicBezTo>
                  <a:cubicBezTo>
                    <a:pt x="68423" y="186944"/>
                    <a:pt x="24735" y="178816"/>
                    <a:pt x="9495" y="170688"/>
                  </a:cubicBezTo>
                  <a:cubicBezTo>
                    <a:pt x="-5745" y="162560"/>
                    <a:pt x="4415" y="155448"/>
                    <a:pt x="3399" y="140208"/>
                  </a:cubicBezTo>
                  <a:cubicBezTo>
                    <a:pt x="2383" y="124968"/>
                    <a:pt x="-3713" y="92456"/>
                    <a:pt x="3399" y="79248"/>
                  </a:cubicBezTo>
                  <a:cubicBezTo>
                    <a:pt x="10511" y="66040"/>
                    <a:pt x="35911" y="64008"/>
                    <a:pt x="46071" y="60960"/>
                  </a:cubicBezTo>
                  <a:cubicBezTo>
                    <a:pt x="56231" y="57912"/>
                    <a:pt x="64359" y="60960"/>
                    <a:pt x="64359" y="60960"/>
                  </a:cubicBezTo>
                  <a:lnTo>
                    <a:pt x="64359" y="6096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1" name="Gruppieren 130"/>
            <p:cNvGrpSpPr/>
            <p:nvPr/>
          </p:nvGrpSpPr>
          <p:grpSpPr>
            <a:xfrm>
              <a:off x="1625371" y="3300305"/>
              <a:ext cx="296429" cy="318974"/>
              <a:chOff x="1625371" y="2864329"/>
              <a:chExt cx="296429" cy="318974"/>
            </a:xfrm>
          </p:grpSpPr>
          <p:sp>
            <p:nvSpPr>
              <p:cNvPr id="138" name="Textfeld 137"/>
              <p:cNvSpPr txBox="1"/>
              <p:nvPr/>
            </p:nvSpPr>
            <p:spPr>
              <a:xfrm>
                <a:off x="1625371" y="2921693"/>
                <a:ext cx="2824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latin typeface="Blacksword" pitchFamily="50" charset="0"/>
                  </a:rPr>
                  <a:t>2</a:t>
                </a:r>
              </a:p>
            </p:txBody>
          </p:sp>
          <p:sp>
            <p:nvSpPr>
              <p:cNvPr id="139" name="Freihandform 138"/>
              <p:cNvSpPr/>
              <p:nvPr/>
            </p:nvSpPr>
            <p:spPr>
              <a:xfrm>
                <a:off x="1625371" y="2864329"/>
                <a:ext cx="296429" cy="304064"/>
              </a:xfrm>
              <a:custGeom>
                <a:avLst/>
                <a:gdLst>
                  <a:gd name="connsiteX0" fmla="*/ 152464 w 296429"/>
                  <a:gd name="connsiteY0" fmla="*/ 0 h 304064"/>
                  <a:gd name="connsiteX1" fmla="*/ 292672 w 296429"/>
                  <a:gd name="connsiteY1" fmla="*/ 164592 h 304064"/>
                  <a:gd name="connsiteX2" fmla="*/ 250000 w 296429"/>
                  <a:gd name="connsiteY2" fmla="*/ 249936 h 304064"/>
                  <a:gd name="connsiteX3" fmla="*/ 182944 w 296429"/>
                  <a:gd name="connsiteY3" fmla="*/ 298704 h 304064"/>
                  <a:gd name="connsiteX4" fmla="*/ 48832 w 296429"/>
                  <a:gd name="connsiteY4" fmla="*/ 298704 h 304064"/>
                  <a:gd name="connsiteX5" fmla="*/ 18352 w 296429"/>
                  <a:gd name="connsiteY5" fmla="*/ 262128 h 304064"/>
                  <a:gd name="connsiteX6" fmla="*/ 64 w 296429"/>
                  <a:gd name="connsiteY6" fmla="*/ 219456 h 304064"/>
                  <a:gd name="connsiteX7" fmla="*/ 24448 w 296429"/>
                  <a:gd name="connsiteY7" fmla="*/ 115824 h 304064"/>
                  <a:gd name="connsiteX8" fmla="*/ 42736 w 296429"/>
                  <a:gd name="connsiteY8" fmla="*/ 85344 h 304064"/>
                  <a:gd name="connsiteX9" fmla="*/ 67120 w 296429"/>
                  <a:gd name="connsiteY9" fmla="*/ 60960 h 304064"/>
                  <a:gd name="connsiteX10" fmla="*/ 121984 w 296429"/>
                  <a:gd name="connsiteY10" fmla="*/ 42672 h 304064"/>
                  <a:gd name="connsiteX11" fmla="*/ 189040 w 296429"/>
                  <a:gd name="connsiteY11" fmla="*/ 36576 h 304064"/>
                  <a:gd name="connsiteX12" fmla="*/ 256096 w 296429"/>
                  <a:gd name="connsiteY12" fmla="*/ 60960 h 304064"/>
                  <a:gd name="connsiteX13" fmla="*/ 256096 w 296429"/>
                  <a:gd name="connsiteY13" fmla="*/ 128016 h 304064"/>
                  <a:gd name="connsiteX14" fmla="*/ 250000 w 296429"/>
                  <a:gd name="connsiteY14" fmla="*/ 146304 h 304064"/>
                  <a:gd name="connsiteX15" fmla="*/ 250000 w 296429"/>
                  <a:gd name="connsiteY15" fmla="*/ 146304 h 30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6429" h="304064">
                    <a:moveTo>
                      <a:pt x="152464" y="0"/>
                    </a:moveTo>
                    <a:cubicBezTo>
                      <a:pt x="214440" y="61468"/>
                      <a:pt x="276416" y="122936"/>
                      <a:pt x="292672" y="164592"/>
                    </a:cubicBezTo>
                    <a:cubicBezTo>
                      <a:pt x="308928" y="206248"/>
                      <a:pt x="268288" y="227584"/>
                      <a:pt x="250000" y="249936"/>
                    </a:cubicBezTo>
                    <a:cubicBezTo>
                      <a:pt x="231712" y="272288"/>
                      <a:pt x="216472" y="290576"/>
                      <a:pt x="182944" y="298704"/>
                    </a:cubicBezTo>
                    <a:cubicBezTo>
                      <a:pt x="149416" y="306832"/>
                      <a:pt x="76264" y="304800"/>
                      <a:pt x="48832" y="298704"/>
                    </a:cubicBezTo>
                    <a:cubicBezTo>
                      <a:pt x="21400" y="292608"/>
                      <a:pt x="26480" y="275336"/>
                      <a:pt x="18352" y="262128"/>
                    </a:cubicBezTo>
                    <a:cubicBezTo>
                      <a:pt x="10224" y="248920"/>
                      <a:pt x="-952" y="243840"/>
                      <a:pt x="64" y="219456"/>
                    </a:cubicBezTo>
                    <a:cubicBezTo>
                      <a:pt x="1080" y="195072"/>
                      <a:pt x="17336" y="138176"/>
                      <a:pt x="24448" y="115824"/>
                    </a:cubicBezTo>
                    <a:cubicBezTo>
                      <a:pt x="31560" y="93472"/>
                      <a:pt x="35624" y="94488"/>
                      <a:pt x="42736" y="85344"/>
                    </a:cubicBezTo>
                    <a:cubicBezTo>
                      <a:pt x="49848" y="76200"/>
                      <a:pt x="53912" y="68072"/>
                      <a:pt x="67120" y="60960"/>
                    </a:cubicBezTo>
                    <a:cubicBezTo>
                      <a:pt x="80328" y="53848"/>
                      <a:pt x="101664" y="46736"/>
                      <a:pt x="121984" y="42672"/>
                    </a:cubicBezTo>
                    <a:cubicBezTo>
                      <a:pt x="142304" y="38608"/>
                      <a:pt x="166688" y="33528"/>
                      <a:pt x="189040" y="36576"/>
                    </a:cubicBezTo>
                    <a:cubicBezTo>
                      <a:pt x="211392" y="39624"/>
                      <a:pt x="244920" y="45720"/>
                      <a:pt x="256096" y="60960"/>
                    </a:cubicBezTo>
                    <a:cubicBezTo>
                      <a:pt x="267272" y="76200"/>
                      <a:pt x="257112" y="113792"/>
                      <a:pt x="256096" y="128016"/>
                    </a:cubicBezTo>
                    <a:cubicBezTo>
                      <a:pt x="255080" y="142240"/>
                      <a:pt x="250000" y="146304"/>
                      <a:pt x="250000" y="146304"/>
                    </a:cubicBezTo>
                    <a:lnTo>
                      <a:pt x="250000" y="146304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2" name="Gruppieren 131"/>
            <p:cNvGrpSpPr/>
            <p:nvPr/>
          </p:nvGrpSpPr>
          <p:grpSpPr>
            <a:xfrm>
              <a:off x="4309368" y="-2464882"/>
              <a:ext cx="5439367" cy="6962766"/>
              <a:chOff x="4317206" y="-2900858"/>
              <a:chExt cx="5439367" cy="6962766"/>
            </a:xfrm>
          </p:grpSpPr>
          <p:sp>
            <p:nvSpPr>
              <p:cNvPr id="136" name="Bogen 135"/>
              <p:cNvSpPr/>
              <p:nvPr/>
            </p:nvSpPr>
            <p:spPr>
              <a:xfrm flipH="1" flipV="1">
                <a:off x="4385688" y="-2900858"/>
                <a:ext cx="5370885" cy="6962766"/>
              </a:xfrm>
              <a:prstGeom prst="arc">
                <a:avLst>
                  <a:gd name="adj1" fmla="val 16200000"/>
                  <a:gd name="adj2" fmla="val 79004"/>
                </a:avLst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Freihandform 136"/>
              <p:cNvSpPr/>
              <p:nvPr/>
            </p:nvSpPr>
            <p:spPr>
              <a:xfrm>
                <a:off x="4317206" y="465547"/>
                <a:ext cx="136968" cy="171834"/>
              </a:xfrm>
              <a:custGeom>
                <a:avLst/>
                <a:gdLst>
                  <a:gd name="connsiteX0" fmla="*/ 0 w 136968"/>
                  <a:gd name="connsiteY0" fmla="*/ 63242 h 156213"/>
                  <a:gd name="connsiteX1" fmla="*/ 81280 w 136968"/>
                  <a:gd name="connsiteY1" fmla="*/ 2282 h 156213"/>
                  <a:gd name="connsiteX2" fmla="*/ 132080 w 136968"/>
                  <a:gd name="connsiteY2" fmla="*/ 134362 h 156213"/>
                  <a:gd name="connsiteX3" fmla="*/ 132080 w 136968"/>
                  <a:gd name="connsiteY3" fmla="*/ 154682 h 15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968" h="156213">
                    <a:moveTo>
                      <a:pt x="0" y="63242"/>
                    </a:moveTo>
                    <a:cubicBezTo>
                      <a:pt x="29633" y="26835"/>
                      <a:pt x="59267" y="-9571"/>
                      <a:pt x="81280" y="2282"/>
                    </a:cubicBezTo>
                    <a:cubicBezTo>
                      <a:pt x="103293" y="14135"/>
                      <a:pt x="123613" y="108962"/>
                      <a:pt x="132080" y="134362"/>
                    </a:cubicBezTo>
                    <a:cubicBezTo>
                      <a:pt x="140547" y="159762"/>
                      <a:pt x="136313" y="157222"/>
                      <a:pt x="132080" y="154682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3" name="Gruppieren 132"/>
            <p:cNvGrpSpPr/>
            <p:nvPr/>
          </p:nvGrpSpPr>
          <p:grpSpPr>
            <a:xfrm>
              <a:off x="1960880" y="1930400"/>
              <a:ext cx="1212068" cy="1524000"/>
              <a:chOff x="1960880" y="1955800"/>
              <a:chExt cx="1212068" cy="1524000"/>
            </a:xfrm>
          </p:grpSpPr>
          <p:sp>
            <p:nvSpPr>
              <p:cNvPr id="134" name="Freihandform 133"/>
              <p:cNvSpPr/>
              <p:nvPr/>
            </p:nvSpPr>
            <p:spPr>
              <a:xfrm>
                <a:off x="1960880" y="1971040"/>
                <a:ext cx="1173480" cy="1508760"/>
              </a:xfrm>
              <a:custGeom>
                <a:avLst/>
                <a:gdLst>
                  <a:gd name="connsiteX0" fmla="*/ 0 w 1173480"/>
                  <a:gd name="connsiteY0" fmla="*/ 1508760 h 1508760"/>
                  <a:gd name="connsiteX1" fmla="*/ 182880 w 1173480"/>
                  <a:gd name="connsiteY1" fmla="*/ 1483360 h 1508760"/>
                  <a:gd name="connsiteX2" fmla="*/ 441960 w 1173480"/>
                  <a:gd name="connsiteY2" fmla="*/ 1412240 h 1508760"/>
                  <a:gd name="connsiteX3" fmla="*/ 624840 w 1173480"/>
                  <a:gd name="connsiteY3" fmla="*/ 1305560 h 1508760"/>
                  <a:gd name="connsiteX4" fmla="*/ 762000 w 1173480"/>
                  <a:gd name="connsiteY4" fmla="*/ 1163320 h 1508760"/>
                  <a:gd name="connsiteX5" fmla="*/ 843280 w 1173480"/>
                  <a:gd name="connsiteY5" fmla="*/ 1000760 h 1508760"/>
                  <a:gd name="connsiteX6" fmla="*/ 960120 w 1173480"/>
                  <a:gd name="connsiteY6" fmla="*/ 797560 h 1508760"/>
                  <a:gd name="connsiteX7" fmla="*/ 1082040 w 1173480"/>
                  <a:gd name="connsiteY7" fmla="*/ 452120 h 1508760"/>
                  <a:gd name="connsiteX8" fmla="*/ 1132840 w 1173480"/>
                  <a:gd name="connsiteY8" fmla="*/ 264160 h 1508760"/>
                  <a:gd name="connsiteX9" fmla="*/ 1163320 w 1173480"/>
                  <a:gd name="connsiteY9" fmla="*/ 60960 h 1508760"/>
                  <a:gd name="connsiteX10" fmla="*/ 1173480 w 1173480"/>
                  <a:gd name="connsiteY10" fmla="*/ 0 h 1508760"/>
                  <a:gd name="connsiteX11" fmla="*/ 1173480 w 1173480"/>
                  <a:gd name="connsiteY11" fmla="*/ 0 h 150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3480" h="1508760">
                    <a:moveTo>
                      <a:pt x="0" y="1508760"/>
                    </a:moveTo>
                    <a:cubicBezTo>
                      <a:pt x="54610" y="1504103"/>
                      <a:pt x="109220" y="1499447"/>
                      <a:pt x="182880" y="1483360"/>
                    </a:cubicBezTo>
                    <a:cubicBezTo>
                      <a:pt x="256540" y="1467273"/>
                      <a:pt x="368300" y="1441873"/>
                      <a:pt x="441960" y="1412240"/>
                    </a:cubicBezTo>
                    <a:cubicBezTo>
                      <a:pt x="515620" y="1382607"/>
                      <a:pt x="571500" y="1347047"/>
                      <a:pt x="624840" y="1305560"/>
                    </a:cubicBezTo>
                    <a:cubicBezTo>
                      <a:pt x="678180" y="1264073"/>
                      <a:pt x="725593" y="1214120"/>
                      <a:pt x="762000" y="1163320"/>
                    </a:cubicBezTo>
                    <a:cubicBezTo>
                      <a:pt x="798407" y="1112520"/>
                      <a:pt x="810260" y="1061720"/>
                      <a:pt x="843280" y="1000760"/>
                    </a:cubicBezTo>
                    <a:cubicBezTo>
                      <a:pt x="876300" y="939800"/>
                      <a:pt x="920327" y="889000"/>
                      <a:pt x="960120" y="797560"/>
                    </a:cubicBezTo>
                    <a:cubicBezTo>
                      <a:pt x="999913" y="706120"/>
                      <a:pt x="1053253" y="541020"/>
                      <a:pt x="1082040" y="452120"/>
                    </a:cubicBezTo>
                    <a:cubicBezTo>
                      <a:pt x="1110827" y="363220"/>
                      <a:pt x="1119293" y="329353"/>
                      <a:pt x="1132840" y="264160"/>
                    </a:cubicBezTo>
                    <a:cubicBezTo>
                      <a:pt x="1146387" y="198967"/>
                      <a:pt x="1156547" y="104987"/>
                      <a:pt x="1163320" y="60960"/>
                    </a:cubicBezTo>
                    <a:cubicBezTo>
                      <a:pt x="1170093" y="16933"/>
                      <a:pt x="1173480" y="0"/>
                      <a:pt x="1173480" y="0"/>
                    </a:cubicBezTo>
                    <a:lnTo>
                      <a:pt x="1173480" y="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5" name="Freihandform 134"/>
              <p:cNvSpPr/>
              <p:nvPr/>
            </p:nvSpPr>
            <p:spPr>
              <a:xfrm>
                <a:off x="3085611" y="1955800"/>
                <a:ext cx="87337" cy="137306"/>
              </a:xfrm>
              <a:custGeom>
                <a:avLst/>
                <a:gdLst>
                  <a:gd name="connsiteX0" fmla="*/ 0 w 87337"/>
                  <a:gd name="connsiteY0" fmla="*/ 45805 h 137306"/>
                  <a:gd name="connsiteX1" fmla="*/ 55880 w 87337"/>
                  <a:gd name="connsiteY1" fmla="*/ 85 h 137306"/>
                  <a:gd name="connsiteX2" fmla="*/ 76200 w 87337"/>
                  <a:gd name="connsiteY2" fmla="*/ 55965 h 137306"/>
                  <a:gd name="connsiteX3" fmla="*/ 86360 w 87337"/>
                  <a:gd name="connsiteY3" fmla="*/ 116925 h 137306"/>
                  <a:gd name="connsiteX4" fmla="*/ 86360 w 87337"/>
                  <a:gd name="connsiteY4" fmla="*/ 137245 h 137306"/>
                  <a:gd name="connsiteX5" fmla="*/ 81280 w 87337"/>
                  <a:gd name="connsiteY5" fmla="*/ 122005 h 137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37" h="137306">
                    <a:moveTo>
                      <a:pt x="0" y="45805"/>
                    </a:moveTo>
                    <a:cubicBezTo>
                      <a:pt x="21590" y="22098"/>
                      <a:pt x="43180" y="-1608"/>
                      <a:pt x="55880" y="85"/>
                    </a:cubicBezTo>
                    <a:cubicBezTo>
                      <a:pt x="68580" y="1778"/>
                      <a:pt x="71120" y="36492"/>
                      <a:pt x="76200" y="55965"/>
                    </a:cubicBezTo>
                    <a:cubicBezTo>
                      <a:pt x="81280" y="75438"/>
                      <a:pt x="84667" y="103378"/>
                      <a:pt x="86360" y="116925"/>
                    </a:cubicBezTo>
                    <a:cubicBezTo>
                      <a:pt x="88053" y="130472"/>
                      <a:pt x="87207" y="136398"/>
                      <a:pt x="86360" y="137245"/>
                    </a:cubicBezTo>
                    <a:cubicBezTo>
                      <a:pt x="85513" y="138092"/>
                      <a:pt x="83396" y="130048"/>
                      <a:pt x="81280" y="122005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6" name="Textfeld 55"/>
          <p:cNvSpPr txBox="1"/>
          <p:nvPr/>
        </p:nvSpPr>
        <p:spPr>
          <a:xfrm>
            <a:off x="198082" y="703671"/>
            <a:ext cx="2209909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198082" y="4323463"/>
            <a:ext cx="36420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c(0, 0),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'off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 +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scale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_*_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continuous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limits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c(30, 60))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5805820" y="1741162"/>
            <a:ext cx="3024335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annotation_custom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(grid</a:t>
            </a:r>
            <a:r>
              <a:rPr lang="en-US" sz="900" dirty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rasterGrob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img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6116681" y="2775074"/>
            <a:ext cx="2713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geom_point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(shape = 21, color = NA) +</a:t>
            </a:r>
            <a:br>
              <a:rPr lang="en-US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geom_point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(shape = 21, fill = NA)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5844608" y="4323463"/>
            <a:ext cx="29855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ggtext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geom_richtext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() + </a:t>
            </a:r>
            <a:br>
              <a:rPr lang="en-US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theme(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plot.title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element_markdown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198082" y="3282172"/>
            <a:ext cx="2520000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legend.position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c(.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2,.2))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198082" y="1585453"/>
            <a:ext cx="2772000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geom_text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aes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(x, y,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label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species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3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C:\Users\DataVizard\Google Drive\Work\DataViz\Challenges\TidyTuesday\plots\_all\2020_31_PalmerPengui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87" y="0"/>
            <a:ext cx="3155744" cy="4908936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uppieren 115"/>
          <p:cNvGrpSpPr/>
          <p:nvPr/>
        </p:nvGrpSpPr>
        <p:grpSpPr>
          <a:xfrm>
            <a:off x="1995422" y="2570064"/>
            <a:ext cx="282158" cy="316994"/>
            <a:chOff x="1278176" y="1595119"/>
            <a:chExt cx="282158" cy="316994"/>
          </a:xfrm>
        </p:grpSpPr>
        <p:sp>
          <p:nvSpPr>
            <p:cNvPr id="158" name="Freihandform 157"/>
            <p:cNvSpPr/>
            <p:nvPr/>
          </p:nvSpPr>
          <p:spPr>
            <a:xfrm>
              <a:off x="1304895" y="1595119"/>
              <a:ext cx="255439" cy="275619"/>
            </a:xfrm>
            <a:custGeom>
              <a:avLst/>
              <a:gdLst>
                <a:gd name="connsiteX0" fmla="*/ 51111 w 255439"/>
                <a:gd name="connsiteY0" fmla="*/ 0 h 275619"/>
                <a:gd name="connsiteX1" fmla="*/ 203511 w 255439"/>
                <a:gd name="connsiteY1" fmla="*/ 76200 h 275619"/>
                <a:gd name="connsiteX2" fmla="*/ 193351 w 255439"/>
                <a:gd name="connsiteY2" fmla="*/ 254000 h 275619"/>
                <a:gd name="connsiteX3" fmla="*/ 56191 w 255439"/>
                <a:gd name="connsiteY3" fmla="*/ 269240 h 275619"/>
                <a:gd name="connsiteX4" fmla="*/ 20631 w 255439"/>
                <a:gd name="connsiteY4" fmla="*/ 223520 h 275619"/>
                <a:gd name="connsiteX5" fmla="*/ 311 w 255439"/>
                <a:gd name="connsiteY5" fmla="*/ 167640 h 275619"/>
                <a:gd name="connsiteX6" fmla="*/ 35871 w 255439"/>
                <a:gd name="connsiteY6" fmla="*/ 111760 h 275619"/>
                <a:gd name="connsiteX7" fmla="*/ 61271 w 255439"/>
                <a:gd name="connsiteY7" fmla="*/ 81280 h 275619"/>
                <a:gd name="connsiteX8" fmla="*/ 142551 w 255439"/>
                <a:gd name="connsiteY8" fmla="*/ 40640 h 275619"/>
                <a:gd name="connsiteX9" fmla="*/ 188271 w 255439"/>
                <a:gd name="connsiteY9" fmla="*/ 40640 h 275619"/>
                <a:gd name="connsiteX10" fmla="*/ 239071 w 255439"/>
                <a:gd name="connsiteY10" fmla="*/ 50800 h 275619"/>
                <a:gd name="connsiteX11" fmla="*/ 254311 w 255439"/>
                <a:gd name="connsiteY11" fmla="*/ 86360 h 275619"/>
                <a:gd name="connsiteX12" fmla="*/ 254311 w 255439"/>
                <a:gd name="connsiteY12" fmla="*/ 142240 h 275619"/>
                <a:gd name="connsiteX13" fmla="*/ 254311 w 255439"/>
                <a:gd name="connsiteY13" fmla="*/ 147320 h 275619"/>
                <a:gd name="connsiteX14" fmla="*/ 254311 w 255439"/>
                <a:gd name="connsiteY14" fmla="*/ 147320 h 27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439" h="275619">
                  <a:moveTo>
                    <a:pt x="51111" y="0"/>
                  </a:moveTo>
                  <a:cubicBezTo>
                    <a:pt x="115457" y="16933"/>
                    <a:pt x="179804" y="33867"/>
                    <a:pt x="203511" y="76200"/>
                  </a:cubicBezTo>
                  <a:cubicBezTo>
                    <a:pt x="227218" y="118533"/>
                    <a:pt x="217904" y="221827"/>
                    <a:pt x="193351" y="254000"/>
                  </a:cubicBezTo>
                  <a:cubicBezTo>
                    <a:pt x="168798" y="286173"/>
                    <a:pt x="84978" y="274320"/>
                    <a:pt x="56191" y="269240"/>
                  </a:cubicBezTo>
                  <a:cubicBezTo>
                    <a:pt x="27404" y="264160"/>
                    <a:pt x="29944" y="240453"/>
                    <a:pt x="20631" y="223520"/>
                  </a:cubicBezTo>
                  <a:cubicBezTo>
                    <a:pt x="11318" y="206587"/>
                    <a:pt x="-2229" y="186267"/>
                    <a:pt x="311" y="167640"/>
                  </a:cubicBezTo>
                  <a:cubicBezTo>
                    <a:pt x="2851" y="149013"/>
                    <a:pt x="25711" y="126153"/>
                    <a:pt x="35871" y="111760"/>
                  </a:cubicBezTo>
                  <a:cubicBezTo>
                    <a:pt x="46031" y="97367"/>
                    <a:pt x="43491" y="93133"/>
                    <a:pt x="61271" y="81280"/>
                  </a:cubicBezTo>
                  <a:cubicBezTo>
                    <a:pt x="79051" y="69427"/>
                    <a:pt x="121384" y="47413"/>
                    <a:pt x="142551" y="40640"/>
                  </a:cubicBezTo>
                  <a:cubicBezTo>
                    <a:pt x="163718" y="33867"/>
                    <a:pt x="172184" y="38947"/>
                    <a:pt x="188271" y="40640"/>
                  </a:cubicBezTo>
                  <a:cubicBezTo>
                    <a:pt x="204358" y="42333"/>
                    <a:pt x="228064" y="43180"/>
                    <a:pt x="239071" y="50800"/>
                  </a:cubicBezTo>
                  <a:cubicBezTo>
                    <a:pt x="250078" y="58420"/>
                    <a:pt x="251771" y="71120"/>
                    <a:pt x="254311" y="86360"/>
                  </a:cubicBezTo>
                  <a:cubicBezTo>
                    <a:pt x="256851" y="101600"/>
                    <a:pt x="254311" y="142240"/>
                    <a:pt x="254311" y="142240"/>
                  </a:cubicBezTo>
                  <a:lnTo>
                    <a:pt x="254311" y="147320"/>
                  </a:lnTo>
                  <a:lnTo>
                    <a:pt x="254311" y="147320"/>
                  </a:lnTo>
                </a:path>
              </a:pathLst>
            </a:custGeom>
            <a:ln w="9525"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 </a:t>
              </a:r>
              <a:endParaRPr lang="de-DE" dirty="0"/>
            </a:p>
          </p:txBody>
        </p:sp>
        <p:sp>
          <p:nvSpPr>
            <p:cNvPr id="159" name="Textfeld 158"/>
            <p:cNvSpPr txBox="1"/>
            <p:nvPr/>
          </p:nvSpPr>
          <p:spPr>
            <a:xfrm>
              <a:off x="1278176" y="165050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latin typeface="Blacksword" pitchFamily="50" charset="0"/>
                </a:rPr>
                <a:t>3</a:t>
              </a:r>
              <a:endParaRPr lang="de-DE" sz="1100" b="1" dirty="0">
                <a:latin typeface="Blacksword" pitchFamily="50" charset="0"/>
              </a:endParaRPr>
            </a:p>
          </p:txBody>
        </p:sp>
      </p:grpSp>
      <p:grpSp>
        <p:nvGrpSpPr>
          <p:cNvPr id="118" name="Gruppieren 117"/>
          <p:cNvGrpSpPr/>
          <p:nvPr/>
        </p:nvGrpSpPr>
        <p:grpSpPr>
          <a:xfrm flipH="1" flipV="1">
            <a:off x="5337600" y="2209044"/>
            <a:ext cx="2595033" cy="744809"/>
            <a:chOff x="539552" y="483518"/>
            <a:chExt cx="2595032" cy="744809"/>
          </a:xfrm>
        </p:grpSpPr>
        <p:sp>
          <p:nvSpPr>
            <p:cNvPr id="154" name="Bogen 153"/>
            <p:cNvSpPr/>
            <p:nvPr/>
          </p:nvSpPr>
          <p:spPr>
            <a:xfrm rot="1019779">
              <a:off x="539552" y="483518"/>
              <a:ext cx="2592288" cy="63486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 154"/>
            <p:cNvSpPr/>
            <p:nvPr/>
          </p:nvSpPr>
          <p:spPr>
            <a:xfrm rot="2851967">
              <a:off x="2981961" y="1075704"/>
              <a:ext cx="156742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9" name="Gruppieren 118"/>
          <p:cNvGrpSpPr/>
          <p:nvPr/>
        </p:nvGrpSpPr>
        <p:grpSpPr>
          <a:xfrm>
            <a:off x="2093854" y="1971562"/>
            <a:ext cx="1511757" cy="332341"/>
            <a:chOff x="1855169" y="2893154"/>
            <a:chExt cx="1549169" cy="332341"/>
          </a:xfrm>
        </p:grpSpPr>
        <p:sp>
          <p:nvSpPr>
            <p:cNvPr id="152" name="Freihandform 151"/>
            <p:cNvSpPr/>
            <p:nvPr/>
          </p:nvSpPr>
          <p:spPr>
            <a:xfrm rot="21293179" flipH="1">
              <a:off x="1855169" y="3023230"/>
              <a:ext cx="1508760" cy="202265"/>
            </a:xfrm>
            <a:custGeom>
              <a:avLst/>
              <a:gdLst>
                <a:gd name="connsiteX0" fmla="*/ 1508760 w 1508760"/>
                <a:gd name="connsiteY0" fmla="*/ 0 h 202265"/>
                <a:gd name="connsiteX1" fmla="*/ 1442720 w 1508760"/>
                <a:gd name="connsiteY1" fmla="*/ 81280 h 202265"/>
                <a:gd name="connsiteX2" fmla="*/ 1320800 w 1508760"/>
                <a:gd name="connsiteY2" fmla="*/ 152400 h 202265"/>
                <a:gd name="connsiteX3" fmla="*/ 1071880 w 1508760"/>
                <a:gd name="connsiteY3" fmla="*/ 193040 h 202265"/>
                <a:gd name="connsiteX4" fmla="*/ 797560 w 1508760"/>
                <a:gd name="connsiteY4" fmla="*/ 198120 h 202265"/>
                <a:gd name="connsiteX5" fmla="*/ 391160 w 1508760"/>
                <a:gd name="connsiteY5" fmla="*/ 142240 h 202265"/>
                <a:gd name="connsiteX6" fmla="*/ 289560 w 1508760"/>
                <a:gd name="connsiteY6" fmla="*/ 86360 h 202265"/>
                <a:gd name="connsiteX7" fmla="*/ 50800 w 1508760"/>
                <a:gd name="connsiteY7" fmla="*/ 40640 h 202265"/>
                <a:gd name="connsiteX8" fmla="*/ 0 w 1508760"/>
                <a:gd name="connsiteY8" fmla="*/ 25400 h 202265"/>
                <a:gd name="connsiteX9" fmla="*/ 0 w 1508760"/>
                <a:gd name="connsiteY9" fmla="*/ 25400 h 20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8760" h="202265">
                  <a:moveTo>
                    <a:pt x="1508760" y="0"/>
                  </a:moveTo>
                  <a:cubicBezTo>
                    <a:pt x="1491403" y="27940"/>
                    <a:pt x="1474047" y="55880"/>
                    <a:pt x="1442720" y="81280"/>
                  </a:cubicBezTo>
                  <a:cubicBezTo>
                    <a:pt x="1411393" y="106680"/>
                    <a:pt x="1382607" y="133773"/>
                    <a:pt x="1320800" y="152400"/>
                  </a:cubicBezTo>
                  <a:cubicBezTo>
                    <a:pt x="1258993" y="171027"/>
                    <a:pt x="1159087" y="185420"/>
                    <a:pt x="1071880" y="193040"/>
                  </a:cubicBezTo>
                  <a:cubicBezTo>
                    <a:pt x="984673" y="200660"/>
                    <a:pt x="911013" y="206587"/>
                    <a:pt x="797560" y="198120"/>
                  </a:cubicBezTo>
                  <a:cubicBezTo>
                    <a:pt x="684107" y="189653"/>
                    <a:pt x="475827" y="160867"/>
                    <a:pt x="391160" y="142240"/>
                  </a:cubicBezTo>
                  <a:cubicBezTo>
                    <a:pt x="306493" y="123613"/>
                    <a:pt x="346287" y="103293"/>
                    <a:pt x="289560" y="86360"/>
                  </a:cubicBezTo>
                  <a:cubicBezTo>
                    <a:pt x="232833" y="69427"/>
                    <a:pt x="99060" y="50800"/>
                    <a:pt x="50800" y="40640"/>
                  </a:cubicBezTo>
                  <a:cubicBezTo>
                    <a:pt x="2540" y="30480"/>
                    <a:pt x="0" y="25400"/>
                    <a:pt x="0" y="25400"/>
                  </a:cubicBezTo>
                  <a:lnTo>
                    <a:pt x="0" y="2540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Freihandform 152"/>
            <p:cNvSpPr/>
            <p:nvPr/>
          </p:nvSpPr>
          <p:spPr>
            <a:xfrm rot="21105460" flipV="1">
              <a:off x="3314374" y="2893154"/>
              <a:ext cx="89964" cy="152333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Freihandform 119"/>
          <p:cNvSpPr/>
          <p:nvPr/>
        </p:nvSpPr>
        <p:spPr>
          <a:xfrm rot="20350860">
            <a:off x="2991152" y="2378005"/>
            <a:ext cx="271608" cy="352913"/>
          </a:xfrm>
          <a:custGeom>
            <a:avLst/>
            <a:gdLst>
              <a:gd name="connsiteX0" fmla="*/ 133102 w 173766"/>
              <a:gd name="connsiteY0" fmla="*/ 13740 h 166724"/>
              <a:gd name="connsiteX1" fmla="*/ 173742 w 173766"/>
              <a:gd name="connsiteY1" fmla="*/ 89940 h 166724"/>
              <a:gd name="connsiteX2" fmla="*/ 128022 w 173766"/>
              <a:gd name="connsiteY2" fmla="*/ 161060 h 166724"/>
              <a:gd name="connsiteX3" fmla="*/ 112782 w 173766"/>
              <a:gd name="connsiteY3" fmla="*/ 161060 h 166724"/>
              <a:gd name="connsiteX4" fmla="*/ 82302 w 173766"/>
              <a:gd name="connsiteY4" fmla="*/ 150900 h 166724"/>
              <a:gd name="connsiteX5" fmla="*/ 11182 w 173766"/>
              <a:gd name="connsiteY5" fmla="*/ 95020 h 166724"/>
              <a:gd name="connsiteX6" fmla="*/ 1022 w 173766"/>
              <a:gd name="connsiteY6" fmla="*/ 64540 h 166724"/>
              <a:gd name="connsiteX7" fmla="*/ 6102 w 173766"/>
              <a:gd name="connsiteY7" fmla="*/ 34060 h 166724"/>
              <a:gd name="connsiteX8" fmla="*/ 51822 w 173766"/>
              <a:gd name="connsiteY8" fmla="*/ 3580 h 166724"/>
              <a:gd name="connsiteX9" fmla="*/ 133102 w 173766"/>
              <a:gd name="connsiteY9" fmla="*/ 13740 h 16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766" h="166724">
                <a:moveTo>
                  <a:pt x="133102" y="13740"/>
                </a:moveTo>
                <a:cubicBezTo>
                  <a:pt x="153422" y="28133"/>
                  <a:pt x="174589" y="65387"/>
                  <a:pt x="173742" y="89940"/>
                </a:cubicBezTo>
                <a:cubicBezTo>
                  <a:pt x="172895" y="114493"/>
                  <a:pt x="138182" y="149207"/>
                  <a:pt x="128022" y="161060"/>
                </a:cubicBezTo>
                <a:cubicBezTo>
                  <a:pt x="117862" y="172913"/>
                  <a:pt x="120402" y="162753"/>
                  <a:pt x="112782" y="161060"/>
                </a:cubicBezTo>
                <a:cubicBezTo>
                  <a:pt x="105162" y="159367"/>
                  <a:pt x="99235" y="161907"/>
                  <a:pt x="82302" y="150900"/>
                </a:cubicBezTo>
                <a:cubicBezTo>
                  <a:pt x="65369" y="139893"/>
                  <a:pt x="24729" y="109413"/>
                  <a:pt x="11182" y="95020"/>
                </a:cubicBezTo>
                <a:cubicBezTo>
                  <a:pt x="-2365" y="80627"/>
                  <a:pt x="1869" y="74700"/>
                  <a:pt x="1022" y="64540"/>
                </a:cubicBezTo>
                <a:cubicBezTo>
                  <a:pt x="175" y="54380"/>
                  <a:pt x="-2365" y="44220"/>
                  <a:pt x="6102" y="34060"/>
                </a:cubicBezTo>
                <a:cubicBezTo>
                  <a:pt x="14569" y="23900"/>
                  <a:pt x="37429" y="10353"/>
                  <a:pt x="51822" y="3580"/>
                </a:cubicBezTo>
                <a:cubicBezTo>
                  <a:pt x="66215" y="-3193"/>
                  <a:pt x="112782" y="-653"/>
                  <a:pt x="133102" y="13740"/>
                </a:cubicBezTo>
                <a:close/>
              </a:path>
            </a:pathLst>
          </a:custGeom>
          <a:noFill/>
          <a:ln w="12700"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Freihandform 120"/>
          <p:cNvSpPr/>
          <p:nvPr/>
        </p:nvSpPr>
        <p:spPr>
          <a:xfrm rot="2103673">
            <a:off x="2339225" y="2464171"/>
            <a:ext cx="637198" cy="538644"/>
          </a:xfrm>
          <a:custGeom>
            <a:avLst/>
            <a:gdLst>
              <a:gd name="connsiteX0" fmla="*/ 782320 w 782320"/>
              <a:gd name="connsiteY0" fmla="*/ 0 h 538644"/>
              <a:gd name="connsiteX1" fmla="*/ 746760 w 782320"/>
              <a:gd name="connsiteY1" fmla="*/ 121920 h 538644"/>
              <a:gd name="connsiteX2" fmla="*/ 685800 w 782320"/>
              <a:gd name="connsiteY2" fmla="*/ 254000 h 538644"/>
              <a:gd name="connsiteX3" fmla="*/ 609600 w 782320"/>
              <a:gd name="connsiteY3" fmla="*/ 355600 h 538644"/>
              <a:gd name="connsiteX4" fmla="*/ 543560 w 782320"/>
              <a:gd name="connsiteY4" fmla="*/ 406400 h 538644"/>
              <a:gd name="connsiteX5" fmla="*/ 350520 w 782320"/>
              <a:gd name="connsiteY5" fmla="*/ 497840 h 538644"/>
              <a:gd name="connsiteX6" fmla="*/ 213360 w 782320"/>
              <a:gd name="connsiteY6" fmla="*/ 523240 h 538644"/>
              <a:gd name="connsiteX7" fmla="*/ 177800 w 782320"/>
              <a:gd name="connsiteY7" fmla="*/ 528320 h 538644"/>
              <a:gd name="connsiteX8" fmla="*/ 91440 w 782320"/>
              <a:gd name="connsiteY8" fmla="*/ 538480 h 538644"/>
              <a:gd name="connsiteX9" fmla="*/ 25400 w 782320"/>
              <a:gd name="connsiteY9" fmla="*/ 533400 h 538644"/>
              <a:gd name="connsiteX10" fmla="*/ 0 w 782320"/>
              <a:gd name="connsiteY10" fmla="*/ 518160 h 53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2320" h="538644">
                <a:moveTo>
                  <a:pt x="782320" y="0"/>
                </a:moveTo>
                <a:cubicBezTo>
                  <a:pt x="772583" y="39793"/>
                  <a:pt x="762847" y="79587"/>
                  <a:pt x="746760" y="121920"/>
                </a:cubicBezTo>
                <a:cubicBezTo>
                  <a:pt x="730673" y="164253"/>
                  <a:pt x="708660" y="215053"/>
                  <a:pt x="685800" y="254000"/>
                </a:cubicBezTo>
                <a:cubicBezTo>
                  <a:pt x="662940" y="292947"/>
                  <a:pt x="633307" y="330200"/>
                  <a:pt x="609600" y="355600"/>
                </a:cubicBezTo>
                <a:cubicBezTo>
                  <a:pt x="585893" y="381000"/>
                  <a:pt x="586740" y="382693"/>
                  <a:pt x="543560" y="406400"/>
                </a:cubicBezTo>
                <a:cubicBezTo>
                  <a:pt x="500380" y="430107"/>
                  <a:pt x="405553" y="478367"/>
                  <a:pt x="350520" y="497840"/>
                </a:cubicBezTo>
                <a:cubicBezTo>
                  <a:pt x="295487" y="517313"/>
                  <a:pt x="242147" y="518160"/>
                  <a:pt x="213360" y="523240"/>
                </a:cubicBezTo>
                <a:cubicBezTo>
                  <a:pt x="184573" y="528320"/>
                  <a:pt x="177800" y="528320"/>
                  <a:pt x="177800" y="528320"/>
                </a:cubicBezTo>
                <a:cubicBezTo>
                  <a:pt x="157480" y="530860"/>
                  <a:pt x="116840" y="537633"/>
                  <a:pt x="91440" y="538480"/>
                </a:cubicBezTo>
                <a:cubicBezTo>
                  <a:pt x="66040" y="539327"/>
                  <a:pt x="40640" y="536787"/>
                  <a:pt x="25400" y="533400"/>
                </a:cubicBezTo>
                <a:cubicBezTo>
                  <a:pt x="10160" y="530013"/>
                  <a:pt x="5080" y="524086"/>
                  <a:pt x="0" y="518160"/>
                </a:cubicBez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Freihandform 121"/>
          <p:cNvSpPr/>
          <p:nvPr/>
        </p:nvSpPr>
        <p:spPr>
          <a:xfrm rot="18277954">
            <a:off x="3001913" y="2690289"/>
            <a:ext cx="106343" cy="86409"/>
          </a:xfrm>
          <a:custGeom>
            <a:avLst/>
            <a:gdLst>
              <a:gd name="connsiteX0" fmla="*/ 15240 w 111853"/>
              <a:gd name="connsiteY0" fmla="*/ 0 h 96520"/>
              <a:gd name="connsiteX1" fmla="*/ 111760 w 111853"/>
              <a:gd name="connsiteY1" fmla="*/ 20320 h 96520"/>
              <a:gd name="connsiteX2" fmla="*/ 0 w 111853"/>
              <a:gd name="connsiteY2" fmla="*/ 96520 h 96520"/>
              <a:gd name="connsiteX3" fmla="*/ 0 w 111853"/>
              <a:gd name="connsiteY3" fmla="*/ 96520 h 9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53" h="96520">
                <a:moveTo>
                  <a:pt x="15240" y="0"/>
                </a:moveTo>
                <a:cubicBezTo>
                  <a:pt x="64770" y="2116"/>
                  <a:pt x="114300" y="4233"/>
                  <a:pt x="111760" y="20320"/>
                </a:cubicBezTo>
                <a:cubicBezTo>
                  <a:pt x="109220" y="36407"/>
                  <a:pt x="0" y="96520"/>
                  <a:pt x="0" y="96520"/>
                </a:cubicBezTo>
                <a:lnTo>
                  <a:pt x="0" y="9652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3" name="Gruppieren 122"/>
          <p:cNvGrpSpPr/>
          <p:nvPr/>
        </p:nvGrpSpPr>
        <p:grpSpPr>
          <a:xfrm>
            <a:off x="6300192" y="1059582"/>
            <a:ext cx="287613" cy="281031"/>
            <a:chOff x="7085513" y="1333165"/>
            <a:chExt cx="287613" cy="281031"/>
          </a:xfrm>
        </p:grpSpPr>
        <p:sp>
          <p:nvSpPr>
            <p:cNvPr id="150" name="Freihandform 149"/>
            <p:cNvSpPr/>
            <p:nvPr/>
          </p:nvSpPr>
          <p:spPr>
            <a:xfrm>
              <a:off x="7085513" y="1333165"/>
              <a:ext cx="284407" cy="240746"/>
            </a:xfrm>
            <a:custGeom>
              <a:avLst/>
              <a:gdLst>
                <a:gd name="connsiteX0" fmla="*/ 174039 w 284407"/>
                <a:gd name="connsiteY0" fmla="*/ 45874 h 240746"/>
                <a:gd name="connsiteX1" fmla="*/ 11479 w 284407"/>
                <a:gd name="connsiteY1" fmla="*/ 56034 h 240746"/>
                <a:gd name="connsiteX2" fmla="*/ 21639 w 284407"/>
                <a:gd name="connsiteY2" fmla="*/ 116994 h 240746"/>
                <a:gd name="connsiteX3" fmla="*/ 87679 w 284407"/>
                <a:gd name="connsiteY3" fmla="*/ 218594 h 240746"/>
                <a:gd name="connsiteX4" fmla="*/ 214679 w 284407"/>
                <a:gd name="connsiteY4" fmla="*/ 238914 h 240746"/>
                <a:gd name="connsiteX5" fmla="*/ 280719 w 284407"/>
                <a:gd name="connsiteY5" fmla="*/ 188114 h 240746"/>
                <a:gd name="connsiteX6" fmla="*/ 270559 w 284407"/>
                <a:gd name="connsiteY6" fmla="*/ 50954 h 240746"/>
                <a:gd name="connsiteX7" fmla="*/ 224839 w 284407"/>
                <a:gd name="connsiteY7" fmla="*/ 10314 h 240746"/>
                <a:gd name="connsiteX8" fmla="*/ 102919 w 284407"/>
                <a:gd name="connsiteY8" fmla="*/ 154 h 240746"/>
                <a:gd name="connsiteX9" fmla="*/ 92759 w 284407"/>
                <a:gd name="connsiteY9" fmla="*/ 15394 h 24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407" h="240746">
                  <a:moveTo>
                    <a:pt x="174039" y="45874"/>
                  </a:moveTo>
                  <a:cubicBezTo>
                    <a:pt x="105459" y="45027"/>
                    <a:pt x="36879" y="44181"/>
                    <a:pt x="11479" y="56034"/>
                  </a:cubicBezTo>
                  <a:cubicBezTo>
                    <a:pt x="-13921" y="67887"/>
                    <a:pt x="8939" y="89901"/>
                    <a:pt x="21639" y="116994"/>
                  </a:cubicBezTo>
                  <a:cubicBezTo>
                    <a:pt x="34339" y="144087"/>
                    <a:pt x="55506" y="198274"/>
                    <a:pt x="87679" y="218594"/>
                  </a:cubicBezTo>
                  <a:cubicBezTo>
                    <a:pt x="119852" y="238914"/>
                    <a:pt x="182506" y="243994"/>
                    <a:pt x="214679" y="238914"/>
                  </a:cubicBezTo>
                  <a:cubicBezTo>
                    <a:pt x="246852" y="233834"/>
                    <a:pt x="271406" y="219441"/>
                    <a:pt x="280719" y="188114"/>
                  </a:cubicBezTo>
                  <a:cubicBezTo>
                    <a:pt x="290032" y="156787"/>
                    <a:pt x="279872" y="80587"/>
                    <a:pt x="270559" y="50954"/>
                  </a:cubicBezTo>
                  <a:cubicBezTo>
                    <a:pt x="261246" y="21321"/>
                    <a:pt x="252779" y="18781"/>
                    <a:pt x="224839" y="10314"/>
                  </a:cubicBezTo>
                  <a:cubicBezTo>
                    <a:pt x="196899" y="1847"/>
                    <a:pt x="124932" y="-693"/>
                    <a:pt x="102919" y="154"/>
                  </a:cubicBezTo>
                  <a:cubicBezTo>
                    <a:pt x="80906" y="1001"/>
                    <a:pt x="86832" y="8197"/>
                    <a:pt x="92759" y="15394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Textfeld 150"/>
            <p:cNvSpPr txBox="1"/>
            <p:nvPr/>
          </p:nvSpPr>
          <p:spPr>
            <a:xfrm>
              <a:off x="7092280" y="1352586"/>
              <a:ext cx="28084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latin typeface="Blacksword" pitchFamily="50" charset="0"/>
                </a:rPr>
                <a:t>6</a:t>
              </a:r>
              <a:endParaRPr lang="de-DE" sz="1100" b="1" dirty="0">
                <a:latin typeface="Blacksword" pitchFamily="50" charset="0"/>
              </a:endParaRP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1942439" y="191701"/>
            <a:ext cx="1291229" cy="787976"/>
            <a:chOff x="1377699" y="191701"/>
            <a:chExt cx="1291229" cy="787976"/>
          </a:xfrm>
        </p:grpSpPr>
        <p:grpSp>
          <p:nvGrpSpPr>
            <p:cNvPr id="117" name="Gruppieren 116"/>
            <p:cNvGrpSpPr/>
            <p:nvPr/>
          </p:nvGrpSpPr>
          <p:grpSpPr>
            <a:xfrm>
              <a:off x="1377699" y="191701"/>
              <a:ext cx="1291229" cy="787976"/>
              <a:chOff x="1377699" y="191701"/>
              <a:chExt cx="1291229" cy="787976"/>
            </a:xfrm>
          </p:grpSpPr>
          <p:sp>
            <p:nvSpPr>
              <p:cNvPr id="156" name="Bogen 155"/>
              <p:cNvSpPr/>
              <p:nvPr/>
            </p:nvSpPr>
            <p:spPr>
              <a:xfrm rot="19903584">
                <a:off x="1377699" y="344816"/>
                <a:ext cx="1291229" cy="634861"/>
              </a:xfrm>
              <a:prstGeom prst="arc">
                <a:avLst>
                  <a:gd name="adj1" fmla="val 16200000"/>
                  <a:gd name="adj2" fmla="val 20363229"/>
                </a:avLst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Freihandform 156"/>
              <p:cNvSpPr/>
              <p:nvPr/>
            </p:nvSpPr>
            <p:spPr>
              <a:xfrm>
                <a:off x="2293969" y="191701"/>
                <a:ext cx="91556" cy="81280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4" name="Gruppieren 123"/>
            <p:cNvGrpSpPr/>
            <p:nvPr/>
          </p:nvGrpSpPr>
          <p:grpSpPr>
            <a:xfrm>
              <a:off x="1552706" y="321577"/>
              <a:ext cx="303288" cy="393303"/>
              <a:chOff x="1552706" y="321577"/>
              <a:chExt cx="303288" cy="393303"/>
            </a:xfrm>
          </p:grpSpPr>
          <p:grpSp>
            <p:nvGrpSpPr>
              <p:cNvPr id="146" name="Gruppieren 145"/>
              <p:cNvGrpSpPr/>
              <p:nvPr/>
            </p:nvGrpSpPr>
            <p:grpSpPr>
              <a:xfrm>
                <a:off x="1588751" y="321577"/>
                <a:ext cx="266418" cy="301819"/>
                <a:chOff x="1398198" y="299293"/>
                <a:chExt cx="266418" cy="301819"/>
              </a:xfrm>
            </p:grpSpPr>
            <p:sp>
              <p:nvSpPr>
                <p:cNvPr id="148" name="Freihandform 147"/>
                <p:cNvSpPr/>
                <p:nvPr/>
              </p:nvSpPr>
              <p:spPr>
                <a:xfrm rot="18106273">
                  <a:off x="1374905" y="322586"/>
                  <a:ext cx="298105" cy="251520"/>
                </a:xfrm>
                <a:custGeom>
                  <a:avLst/>
                  <a:gdLst>
                    <a:gd name="connsiteX0" fmla="*/ 243397 w 298105"/>
                    <a:gd name="connsiteY0" fmla="*/ 58 h 195642"/>
                    <a:gd name="connsiteX1" fmla="*/ 294197 w 298105"/>
                    <a:gd name="connsiteY1" fmla="*/ 91498 h 195642"/>
                    <a:gd name="connsiteX2" fmla="*/ 263717 w 298105"/>
                    <a:gd name="connsiteY2" fmla="*/ 193098 h 195642"/>
                    <a:gd name="connsiteX3" fmla="*/ 19877 w 298105"/>
                    <a:gd name="connsiteY3" fmla="*/ 157538 h 195642"/>
                    <a:gd name="connsiteX4" fmla="*/ 19877 w 298105"/>
                    <a:gd name="connsiteY4" fmla="*/ 76258 h 195642"/>
                    <a:gd name="connsiteX5" fmla="*/ 65597 w 298105"/>
                    <a:gd name="connsiteY5" fmla="*/ 20378 h 195642"/>
                    <a:gd name="connsiteX6" fmla="*/ 126557 w 298105"/>
                    <a:gd name="connsiteY6" fmla="*/ 58 h 195642"/>
                    <a:gd name="connsiteX7" fmla="*/ 187517 w 298105"/>
                    <a:gd name="connsiteY7" fmla="*/ 15298 h 195642"/>
                    <a:gd name="connsiteX8" fmla="*/ 212917 w 298105"/>
                    <a:gd name="connsiteY8" fmla="*/ 45778 h 195642"/>
                    <a:gd name="connsiteX9" fmla="*/ 223077 w 298105"/>
                    <a:gd name="connsiteY9" fmla="*/ 55938 h 195642"/>
                    <a:gd name="connsiteX10" fmla="*/ 238317 w 298105"/>
                    <a:gd name="connsiteY10" fmla="*/ 101658 h 195642"/>
                    <a:gd name="connsiteX11" fmla="*/ 238317 w 298105"/>
                    <a:gd name="connsiteY11" fmla="*/ 101658 h 19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8105" h="195642">
                      <a:moveTo>
                        <a:pt x="243397" y="58"/>
                      </a:moveTo>
                      <a:cubicBezTo>
                        <a:pt x="267103" y="29691"/>
                        <a:pt x="290810" y="59325"/>
                        <a:pt x="294197" y="91498"/>
                      </a:cubicBezTo>
                      <a:cubicBezTo>
                        <a:pt x="297584" y="123671"/>
                        <a:pt x="309437" y="182091"/>
                        <a:pt x="263717" y="193098"/>
                      </a:cubicBezTo>
                      <a:cubicBezTo>
                        <a:pt x="217997" y="204105"/>
                        <a:pt x="60517" y="177011"/>
                        <a:pt x="19877" y="157538"/>
                      </a:cubicBezTo>
                      <a:cubicBezTo>
                        <a:pt x="-20763" y="138065"/>
                        <a:pt x="12257" y="99118"/>
                        <a:pt x="19877" y="76258"/>
                      </a:cubicBezTo>
                      <a:cubicBezTo>
                        <a:pt x="27497" y="53398"/>
                        <a:pt x="47817" y="33078"/>
                        <a:pt x="65597" y="20378"/>
                      </a:cubicBezTo>
                      <a:cubicBezTo>
                        <a:pt x="83377" y="7678"/>
                        <a:pt x="106237" y="905"/>
                        <a:pt x="126557" y="58"/>
                      </a:cubicBezTo>
                      <a:cubicBezTo>
                        <a:pt x="146877" y="-789"/>
                        <a:pt x="173124" y="7678"/>
                        <a:pt x="187517" y="15298"/>
                      </a:cubicBezTo>
                      <a:cubicBezTo>
                        <a:pt x="201910" y="22918"/>
                        <a:pt x="206990" y="39005"/>
                        <a:pt x="212917" y="45778"/>
                      </a:cubicBezTo>
                      <a:cubicBezTo>
                        <a:pt x="218844" y="52551"/>
                        <a:pt x="218844" y="46625"/>
                        <a:pt x="223077" y="55938"/>
                      </a:cubicBezTo>
                      <a:cubicBezTo>
                        <a:pt x="227310" y="65251"/>
                        <a:pt x="238317" y="101658"/>
                        <a:pt x="238317" y="101658"/>
                      </a:cubicBezTo>
                      <a:lnTo>
                        <a:pt x="238317" y="101658"/>
                      </a:lnTo>
                    </a:path>
                  </a:pathLst>
                </a:custGeom>
                <a:ln>
                  <a:solidFill>
                    <a:srgbClr val="E990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Textfeld 148"/>
                <p:cNvSpPr txBox="1"/>
                <p:nvPr/>
              </p:nvSpPr>
              <p:spPr>
                <a:xfrm>
                  <a:off x="1409418" y="339502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 smtClean="0">
                      <a:latin typeface="Blacksword" pitchFamily="50" charset="0"/>
                    </a:rPr>
                    <a:t>1</a:t>
                  </a:r>
                  <a:endParaRPr lang="de-DE" sz="1100" b="1" dirty="0">
                    <a:latin typeface="Blacksword" pitchFamily="50" charset="0"/>
                  </a:endParaRPr>
                </a:p>
              </p:txBody>
            </p:sp>
          </p:grpSp>
          <p:sp>
            <p:nvSpPr>
              <p:cNvPr id="147" name="Textfeld 146"/>
              <p:cNvSpPr txBox="1"/>
              <p:nvPr/>
            </p:nvSpPr>
            <p:spPr>
              <a:xfrm>
                <a:off x="1552706" y="37632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b="1" dirty="0">
                    <a:latin typeface="Blacksword" pitchFamily="50" charset="0"/>
                  </a:rPr>
                  <a:t>-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</p:grpSp>
      </p:grpSp>
      <p:grpSp>
        <p:nvGrpSpPr>
          <p:cNvPr id="126" name="Gruppieren 125"/>
          <p:cNvGrpSpPr/>
          <p:nvPr/>
        </p:nvGrpSpPr>
        <p:grpSpPr>
          <a:xfrm rot="251164" flipH="1" flipV="1">
            <a:off x="5390112" y="533539"/>
            <a:ext cx="2056014" cy="618192"/>
            <a:chOff x="823065" y="532555"/>
            <a:chExt cx="2382053" cy="589669"/>
          </a:xfrm>
        </p:grpSpPr>
        <p:sp>
          <p:nvSpPr>
            <p:cNvPr id="144" name="Bogen 143"/>
            <p:cNvSpPr/>
            <p:nvPr/>
          </p:nvSpPr>
          <p:spPr>
            <a:xfrm rot="1687846">
              <a:off x="823065" y="532555"/>
              <a:ext cx="2382053" cy="20853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 144"/>
            <p:cNvSpPr/>
            <p:nvPr/>
          </p:nvSpPr>
          <p:spPr>
            <a:xfrm rot="3474627">
              <a:off x="2947315" y="969601"/>
              <a:ext cx="156742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Freihandform 126"/>
          <p:cNvSpPr/>
          <p:nvPr/>
        </p:nvSpPr>
        <p:spPr>
          <a:xfrm>
            <a:off x="4826948" y="1528333"/>
            <a:ext cx="440660" cy="434792"/>
          </a:xfrm>
          <a:custGeom>
            <a:avLst/>
            <a:gdLst>
              <a:gd name="connsiteX0" fmla="*/ 74761 w 440660"/>
              <a:gd name="connsiteY0" fmla="*/ 50447 h 434792"/>
              <a:gd name="connsiteX1" fmla="*/ 129625 w 440660"/>
              <a:gd name="connsiteY1" fmla="*/ 19967 h 434792"/>
              <a:gd name="connsiteX2" fmla="*/ 251545 w 440660"/>
              <a:gd name="connsiteY2" fmla="*/ 1679 h 434792"/>
              <a:gd name="connsiteX3" fmla="*/ 349081 w 440660"/>
              <a:gd name="connsiteY3" fmla="*/ 62639 h 434792"/>
              <a:gd name="connsiteX4" fmla="*/ 440521 w 440660"/>
              <a:gd name="connsiteY4" fmla="*/ 275999 h 434792"/>
              <a:gd name="connsiteX5" fmla="*/ 367369 w 440660"/>
              <a:gd name="connsiteY5" fmla="*/ 367439 h 434792"/>
              <a:gd name="connsiteX6" fmla="*/ 269833 w 440660"/>
              <a:gd name="connsiteY6" fmla="*/ 416207 h 434792"/>
              <a:gd name="connsiteX7" fmla="*/ 172297 w 440660"/>
              <a:gd name="connsiteY7" fmla="*/ 434495 h 434792"/>
              <a:gd name="connsiteX8" fmla="*/ 80857 w 440660"/>
              <a:gd name="connsiteY8" fmla="*/ 422303 h 434792"/>
              <a:gd name="connsiteX9" fmla="*/ 13801 w 440660"/>
              <a:gd name="connsiteY9" fmla="*/ 361343 h 434792"/>
              <a:gd name="connsiteX10" fmla="*/ 7705 w 440660"/>
              <a:gd name="connsiteY10" fmla="*/ 318671 h 434792"/>
              <a:gd name="connsiteX11" fmla="*/ 1609 w 440660"/>
              <a:gd name="connsiteY11" fmla="*/ 233327 h 434792"/>
              <a:gd name="connsiteX12" fmla="*/ 1609 w 440660"/>
              <a:gd name="connsiteY12" fmla="*/ 166271 h 434792"/>
              <a:gd name="connsiteX13" fmla="*/ 19897 w 440660"/>
              <a:gd name="connsiteY13" fmla="*/ 135791 h 434792"/>
              <a:gd name="connsiteX14" fmla="*/ 74761 w 440660"/>
              <a:gd name="connsiteY14" fmla="*/ 50447 h 43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660" h="434792">
                <a:moveTo>
                  <a:pt x="74761" y="50447"/>
                </a:moveTo>
                <a:cubicBezTo>
                  <a:pt x="93049" y="31143"/>
                  <a:pt x="100161" y="28095"/>
                  <a:pt x="129625" y="19967"/>
                </a:cubicBezTo>
                <a:cubicBezTo>
                  <a:pt x="159089" y="11839"/>
                  <a:pt x="214969" y="-5433"/>
                  <a:pt x="251545" y="1679"/>
                </a:cubicBezTo>
                <a:cubicBezTo>
                  <a:pt x="288121" y="8791"/>
                  <a:pt x="317585" y="16919"/>
                  <a:pt x="349081" y="62639"/>
                </a:cubicBezTo>
                <a:cubicBezTo>
                  <a:pt x="380577" y="108359"/>
                  <a:pt x="437473" y="225199"/>
                  <a:pt x="440521" y="275999"/>
                </a:cubicBezTo>
                <a:cubicBezTo>
                  <a:pt x="443569" y="326799"/>
                  <a:pt x="395817" y="344071"/>
                  <a:pt x="367369" y="367439"/>
                </a:cubicBezTo>
                <a:cubicBezTo>
                  <a:pt x="338921" y="390807"/>
                  <a:pt x="302345" y="405031"/>
                  <a:pt x="269833" y="416207"/>
                </a:cubicBezTo>
                <a:cubicBezTo>
                  <a:pt x="237321" y="427383"/>
                  <a:pt x="203793" y="433479"/>
                  <a:pt x="172297" y="434495"/>
                </a:cubicBezTo>
                <a:cubicBezTo>
                  <a:pt x="140801" y="435511"/>
                  <a:pt x="107273" y="434495"/>
                  <a:pt x="80857" y="422303"/>
                </a:cubicBezTo>
                <a:cubicBezTo>
                  <a:pt x="54441" y="410111"/>
                  <a:pt x="25993" y="378615"/>
                  <a:pt x="13801" y="361343"/>
                </a:cubicBezTo>
                <a:cubicBezTo>
                  <a:pt x="1609" y="344071"/>
                  <a:pt x="9737" y="340007"/>
                  <a:pt x="7705" y="318671"/>
                </a:cubicBezTo>
                <a:cubicBezTo>
                  <a:pt x="5673" y="297335"/>
                  <a:pt x="2625" y="258727"/>
                  <a:pt x="1609" y="233327"/>
                </a:cubicBezTo>
                <a:cubicBezTo>
                  <a:pt x="593" y="207927"/>
                  <a:pt x="-1439" y="182527"/>
                  <a:pt x="1609" y="166271"/>
                </a:cubicBezTo>
                <a:cubicBezTo>
                  <a:pt x="4657" y="150015"/>
                  <a:pt x="8721" y="148999"/>
                  <a:pt x="19897" y="135791"/>
                </a:cubicBezTo>
                <a:cubicBezTo>
                  <a:pt x="31073" y="122583"/>
                  <a:pt x="56473" y="69751"/>
                  <a:pt x="74761" y="50447"/>
                </a:cubicBezTo>
                <a:close/>
              </a:path>
            </a:pathLst>
          </a:custGeom>
          <a:noFill/>
          <a:ln w="9525"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8" name="Gruppieren 127"/>
          <p:cNvGrpSpPr/>
          <p:nvPr/>
        </p:nvGrpSpPr>
        <p:grpSpPr>
          <a:xfrm>
            <a:off x="5295705" y="1635646"/>
            <a:ext cx="1364527" cy="489648"/>
            <a:chOff x="5683705" y="2322701"/>
            <a:chExt cx="1411583" cy="489648"/>
          </a:xfrm>
        </p:grpSpPr>
        <p:sp>
          <p:nvSpPr>
            <p:cNvPr id="142" name="Freihandform 141"/>
            <p:cNvSpPr/>
            <p:nvPr/>
          </p:nvSpPr>
          <p:spPr>
            <a:xfrm rot="20880379">
              <a:off x="5748186" y="232270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 142"/>
            <p:cNvSpPr/>
            <p:nvPr/>
          </p:nvSpPr>
          <p:spPr>
            <a:xfrm rot="12527867">
              <a:off x="5683705" y="2389062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9" name="Gruppieren 128"/>
          <p:cNvGrpSpPr/>
          <p:nvPr/>
        </p:nvGrpSpPr>
        <p:grpSpPr>
          <a:xfrm>
            <a:off x="6544810" y="2779744"/>
            <a:ext cx="294277" cy="323369"/>
            <a:chOff x="7078665" y="3798841"/>
            <a:chExt cx="294277" cy="323369"/>
          </a:xfrm>
        </p:grpSpPr>
        <p:sp>
          <p:nvSpPr>
            <p:cNvPr id="140" name="Rechteck 139"/>
            <p:cNvSpPr/>
            <p:nvPr/>
          </p:nvSpPr>
          <p:spPr>
            <a:xfrm>
              <a:off x="7078665" y="3860600"/>
              <a:ext cx="27122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b="1" dirty="0" smtClean="0">
                  <a:latin typeface="Blacksword" pitchFamily="50" charset="0"/>
                </a:rPr>
                <a:t>8</a:t>
              </a:r>
              <a:endParaRPr lang="de-DE" b="1" dirty="0">
                <a:latin typeface="Blacksword" pitchFamily="50" charset="0"/>
              </a:endParaRPr>
            </a:p>
          </p:txBody>
        </p:sp>
        <p:sp>
          <p:nvSpPr>
            <p:cNvPr id="141" name="Freihandform 140"/>
            <p:cNvSpPr/>
            <p:nvPr/>
          </p:nvSpPr>
          <p:spPr>
            <a:xfrm>
              <a:off x="7092280" y="3798841"/>
              <a:ext cx="280662" cy="281569"/>
            </a:xfrm>
            <a:custGeom>
              <a:avLst/>
              <a:gdLst>
                <a:gd name="connsiteX0" fmla="*/ 67167 w 280662"/>
                <a:gd name="connsiteY0" fmla="*/ 79529 h 281569"/>
                <a:gd name="connsiteX1" fmla="*/ 146415 w 280662"/>
                <a:gd name="connsiteY1" fmla="*/ 36857 h 281569"/>
                <a:gd name="connsiteX2" fmla="*/ 237855 w 280662"/>
                <a:gd name="connsiteY2" fmla="*/ 73433 h 281569"/>
                <a:gd name="connsiteX3" fmla="*/ 280527 w 280662"/>
                <a:gd name="connsiteY3" fmla="*/ 177065 h 281569"/>
                <a:gd name="connsiteX4" fmla="*/ 250047 w 280662"/>
                <a:gd name="connsiteY4" fmla="*/ 250217 h 281569"/>
                <a:gd name="connsiteX5" fmla="*/ 213471 w 280662"/>
                <a:gd name="connsiteY5" fmla="*/ 268505 h 281569"/>
                <a:gd name="connsiteX6" fmla="*/ 122031 w 280662"/>
                <a:gd name="connsiteY6" fmla="*/ 280697 h 281569"/>
                <a:gd name="connsiteX7" fmla="*/ 42783 w 280662"/>
                <a:gd name="connsiteY7" fmla="*/ 244121 h 281569"/>
                <a:gd name="connsiteX8" fmla="*/ 12303 w 280662"/>
                <a:gd name="connsiteY8" fmla="*/ 189257 h 281569"/>
                <a:gd name="connsiteX9" fmla="*/ 111 w 280662"/>
                <a:gd name="connsiteY9" fmla="*/ 103913 h 281569"/>
                <a:gd name="connsiteX10" fmla="*/ 18399 w 280662"/>
                <a:gd name="connsiteY10" fmla="*/ 36857 h 281569"/>
                <a:gd name="connsiteX11" fmla="*/ 122031 w 280662"/>
                <a:gd name="connsiteY11" fmla="*/ 281 h 281569"/>
                <a:gd name="connsiteX12" fmla="*/ 207375 w 280662"/>
                <a:gd name="connsiteY12" fmla="*/ 55145 h 281569"/>
                <a:gd name="connsiteX13" fmla="*/ 207375 w 280662"/>
                <a:gd name="connsiteY13" fmla="*/ 97817 h 28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662" h="281569">
                  <a:moveTo>
                    <a:pt x="67167" y="79529"/>
                  </a:moveTo>
                  <a:cubicBezTo>
                    <a:pt x="92567" y="58701"/>
                    <a:pt x="117967" y="37873"/>
                    <a:pt x="146415" y="36857"/>
                  </a:cubicBezTo>
                  <a:cubicBezTo>
                    <a:pt x="174863" y="35841"/>
                    <a:pt x="215503" y="50065"/>
                    <a:pt x="237855" y="73433"/>
                  </a:cubicBezTo>
                  <a:cubicBezTo>
                    <a:pt x="260207" y="96801"/>
                    <a:pt x="278495" y="147601"/>
                    <a:pt x="280527" y="177065"/>
                  </a:cubicBezTo>
                  <a:cubicBezTo>
                    <a:pt x="282559" y="206529"/>
                    <a:pt x="261223" y="234977"/>
                    <a:pt x="250047" y="250217"/>
                  </a:cubicBezTo>
                  <a:cubicBezTo>
                    <a:pt x="238871" y="265457"/>
                    <a:pt x="234807" y="263425"/>
                    <a:pt x="213471" y="268505"/>
                  </a:cubicBezTo>
                  <a:cubicBezTo>
                    <a:pt x="192135" y="273585"/>
                    <a:pt x="150479" y="284761"/>
                    <a:pt x="122031" y="280697"/>
                  </a:cubicBezTo>
                  <a:cubicBezTo>
                    <a:pt x="93583" y="276633"/>
                    <a:pt x="61071" y="259361"/>
                    <a:pt x="42783" y="244121"/>
                  </a:cubicBezTo>
                  <a:cubicBezTo>
                    <a:pt x="24495" y="228881"/>
                    <a:pt x="19415" y="212625"/>
                    <a:pt x="12303" y="189257"/>
                  </a:cubicBezTo>
                  <a:cubicBezTo>
                    <a:pt x="5191" y="165889"/>
                    <a:pt x="-905" y="129313"/>
                    <a:pt x="111" y="103913"/>
                  </a:cubicBezTo>
                  <a:cubicBezTo>
                    <a:pt x="1127" y="78513"/>
                    <a:pt x="-1921" y="54129"/>
                    <a:pt x="18399" y="36857"/>
                  </a:cubicBezTo>
                  <a:cubicBezTo>
                    <a:pt x="38719" y="19585"/>
                    <a:pt x="90535" y="-2767"/>
                    <a:pt x="122031" y="281"/>
                  </a:cubicBezTo>
                  <a:cubicBezTo>
                    <a:pt x="153527" y="3329"/>
                    <a:pt x="193151" y="38889"/>
                    <a:pt x="207375" y="55145"/>
                  </a:cubicBezTo>
                  <a:cubicBezTo>
                    <a:pt x="221599" y="71401"/>
                    <a:pt x="214487" y="84609"/>
                    <a:pt x="207375" y="97817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0" name="Freihandform 129"/>
          <p:cNvSpPr/>
          <p:nvPr/>
        </p:nvSpPr>
        <p:spPr>
          <a:xfrm>
            <a:off x="6691147" y="1784632"/>
            <a:ext cx="257432" cy="277042"/>
          </a:xfrm>
          <a:custGeom>
            <a:avLst/>
            <a:gdLst>
              <a:gd name="connsiteX0" fmla="*/ 64359 w 221883"/>
              <a:gd name="connsiteY0" fmla="*/ 128016 h 189339"/>
              <a:gd name="connsiteX1" fmla="*/ 27783 w 221883"/>
              <a:gd name="connsiteY1" fmla="*/ 67056 h 189339"/>
              <a:gd name="connsiteX2" fmla="*/ 39975 w 221883"/>
              <a:gd name="connsiteY2" fmla="*/ 30480 h 189339"/>
              <a:gd name="connsiteX3" fmla="*/ 82647 w 221883"/>
              <a:gd name="connsiteY3" fmla="*/ 0 h 189339"/>
              <a:gd name="connsiteX4" fmla="*/ 161895 w 221883"/>
              <a:gd name="connsiteY4" fmla="*/ 6096 h 189339"/>
              <a:gd name="connsiteX5" fmla="*/ 216759 w 221883"/>
              <a:gd name="connsiteY5" fmla="*/ 48768 h 189339"/>
              <a:gd name="connsiteX6" fmla="*/ 216759 w 221883"/>
              <a:gd name="connsiteY6" fmla="*/ 115824 h 189339"/>
              <a:gd name="connsiteX7" fmla="*/ 192375 w 221883"/>
              <a:gd name="connsiteY7" fmla="*/ 182880 h 189339"/>
              <a:gd name="connsiteX8" fmla="*/ 167991 w 221883"/>
              <a:gd name="connsiteY8" fmla="*/ 182880 h 189339"/>
              <a:gd name="connsiteX9" fmla="*/ 94839 w 221883"/>
              <a:gd name="connsiteY9" fmla="*/ 188976 h 189339"/>
              <a:gd name="connsiteX10" fmla="*/ 9495 w 221883"/>
              <a:gd name="connsiteY10" fmla="*/ 170688 h 189339"/>
              <a:gd name="connsiteX11" fmla="*/ 3399 w 221883"/>
              <a:gd name="connsiteY11" fmla="*/ 140208 h 189339"/>
              <a:gd name="connsiteX12" fmla="*/ 3399 w 221883"/>
              <a:gd name="connsiteY12" fmla="*/ 79248 h 189339"/>
              <a:gd name="connsiteX13" fmla="*/ 46071 w 221883"/>
              <a:gd name="connsiteY13" fmla="*/ 60960 h 189339"/>
              <a:gd name="connsiteX14" fmla="*/ 64359 w 221883"/>
              <a:gd name="connsiteY14" fmla="*/ 60960 h 189339"/>
              <a:gd name="connsiteX15" fmla="*/ 64359 w 221883"/>
              <a:gd name="connsiteY15" fmla="*/ 60960 h 189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883" h="189339">
                <a:moveTo>
                  <a:pt x="64359" y="128016"/>
                </a:moveTo>
                <a:cubicBezTo>
                  <a:pt x="48103" y="105664"/>
                  <a:pt x="31847" y="83312"/>
                  <a:pt x="27783" y="67056"/>
                </a:cubicBezTo>
                <a:cubicBezTo>
                  <a:pt x="23719" y="50800"/>
                  <a:pt x="30831" y="41656"/>
                  <a:pt x="39975" y="30480"/>
                </a:cubicBezTo>
                <a:cubicBezTo>
                  <a:pt x="49119" y="19304"/>
                  <a:pt x="62327" y="4064"/>
                  <a:pt x="82647" y="0"/>
                </a:cubicBezTo>
                <a:cubicBezTo>
                  <a:pt x="102967" y="-4064"/>
                  <a:pt x="139543" y="-2032"/>
                  <a:pt x="161895" y="6096"/>
                </a:cubicBezTo>
                <a:cubicBezTo>
                  <a:pt x="184247" y="14224"/>
                  <a:pt x="207615" y="30480"/>
                  <a:pt x="216759" y="48768"/>
                </a:cubicBezTo>
                <a:cubicBezTo>
                  <a:pt x="225903" y="67056"/>
                  <a:pt x="220823" y="93472"/>
                  <a:pt x="216759" y="115824"/>
                </a:cubicBezTo>
                <a:cubicBezTo>
                  <a:pt x="212695" y="138176"/>
                  <a:pt x="200503" y="171704"/>
                  <a:pt x="192375" y="182880"/>
                </a:cubicBezTo>
                <a:cubicBezTo>
                  <a:pt x="184247" y="194056"/>
                  <a:pt x="184247" y="181864"/>
                  <a:pt x="167991" y="182880"/>
                </a:cubicBezTo>
                <a:cubicBezTo>
                  <a:pt x="151735" y="183896"/>
                  <a:pt x="121255" y="191008"/>
                  <a:pt x="94839" y="188976"/>
                </a:cubicBezTo>
                <a:cubicBezTo>
                  <a:pt x="68423" y="186944"/>
                  <a:pt x="24735" y="178816"/>
                  <a:pt x="9495" y="170688"/>
                </a:cubicBezTo>
                <a:cubicBezTo>
                  <a:pt x="-5745" y="162560"/>
                  <a:pt x="4415" y="155448"/>
                  <a:pt x="3399" y="140208"/>
                </a:cubicBezTo>
                <a:cubicBezTo>
                  <a:pt x="2383" y="124968"/>
                  <a:pt x="-3713" y="92456"/>
                  <a:pt x="3399" y="79248"/>
                </a:cubicBezTo>
                <a:cubicBezTo>
                  <a:pt x="10511" y="66040"/>
                  <a:pt x="35911" y="64008"/>
                  <a:pt x="46071" y="60960"/>
                </a:cubicBezTo>
                <a:cubicBezTo>
                  <a:pt x="56231" y="57912"/>
                  <a:pt x="64359" y="60960"/>
                  <a:pt x="64359" y="60960"/>
                </a:cubicBezTo>
                <a:lnTo>
                  <a:pt x="64359" y="6096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1" name="Gruppieren 130"/>
          <p:cNvGrpSpPr/>
          <p:nvPr/>
        </p:nvGrpSpPr>
        <p:grpSpPr>
          <a:xfrm>
            <a:off x="1813386" y="1926832"/>
            <a:ext cx="296429" cy="318974"/>
            <a:chOff x="1625371" y="2864329"/>
            <a:chExt cx="296429" cy="318974"/>
          </a:xfrm>
        </p:grpSpPr>
        <p:sp>
          <p:nvSpPr>
            <p:cNvPr id="138" name="Textfeld 137"/>
            <p:cNvSpPr txBox="1"/>
            <p:nvPr/>
          </p:nvSpPr>
          <p:spPr>
            <a:xfrm>
              <a:off x="1625371" y="2921693"/>
              <a:ext cx="2824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>
                  <a:latin typeface="Blacksword" pitchFamily="50" charset="0"/>
                </a:rPr>
                <a:t>2</a:t>
              </a:r>
            </a:p>
          </p:txBody>
        </p:sp>
        <p:sp>
          <p:nvSpPr>
            <p:cNvPr id="139" name="Freihandform 138"/>
            <p:cNvSpPr/>
            <p:nvPr/>
          </p:nvSpPr>
          <p:spPr>
            <a:xfrm>
              <a:off x="1625371" y="2864329"/>
              <a:ext cx="296429" cy="304064"/>
            </a:xfrm>
            <a:custGeom>
              <a:avLst/>
              <a:gdLst>
                <a:gd name="connsiteX0" fmla="*/ 152464 w 296429"/>
                <a:gd name="connsiteY0" fmla="*/ 0 h 304064"/>
                <a:gd name="connsiteX1" fmla="*/ 292672 w 296429"/>
                <a:gd name="connsiteY1" fmla="*/ 164592 h 304064"/>
                <a:gd name="connsiteX2" fmla="*/ 250000 w 296429"/>
                <a:gd name="connsiteY2" fmla="*/ 249936 h 304064"/>
                <a:gd name="connsiteX3" fmla="*/ 182944 w 296429"/>
                <a:gd name="connsiteY3" fmla="*/ 298704 h 304064"/>
                <a:gd name="connsiteX4" fmla="*/ 48832 w 296429"/>
                <a:gd name="connsiteY4" fmla="*/ 298704 h 304064"/>
                <a:gd name="connsiteX5" fmla="*/ 18352 w 296429"/>
                <a:gd name="connsiteY5" fmla="*/ 262128 h 304064"/>
                <a:gd name="connsiteX6" fmla="*/ 64 w 296429"/>
                <a:gd name="connsiteY6" fmla="*/ 219456 h 304064"/>
                <a:gd name="connsiteX7" fmla="*/ 24448 w 296429"/>
                <a:gd name="connsiteY7" fmla="*/ 115824 h 304064"/>
                <a:gd name="connsiteX8" fmla="*/ 42736 w 296429"/>
                <a:gd name="connsiteY8" fmla="*/ 85344 h 304064"/>
                <a:gd name="connsiteX9" fmla="*/ 67120 w 296429"/>
                <a:gd name="connsiteY9" fmla="*/ 60960 h 304064"/>
                <a:gd name="connsiteX10" fmla="*/ 121984 w 296429"/>
                <a:gd name="connsiteY10" fmla="*/ 42672 h 304064"/>
                <a:gd name="connsiteX11" fmla="*/ 189040 w 296429"/>
                <a:gd name="connsiteY11" fmla="*/ 36576 h 304064"/>
                <a:gd name="connsiteX12" fmla="*/ 256096 w 296429"/>
                <a:gd name="connsiteY12" fmla="*/ 60960 h 304064"/>
                <a:gd name="connsiteX13" fmla="*/ 256096 w 296429"/>
                <a:gd name="connsiteY13" fmla="*/ 128016 h 304064"/>
                <a:gd name="connsiteX14" fmla="*/ 250000 w 296429"/>
                <a:gd name="connsiteY14" fmla="*/ 146304 h 304064"/>
                <a:gd name="connsiteX15" fmla="*/ 250000 w 296429"/>
                <a:gd name="connsiteY15" fmla="*/ 146304 h 30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6429" h="304064">
                  <a:moveTo>
                    <a:pt x="152464" y="0"/>
                  </a:moveTo>
                  <a:cubicBezTo>
                    <a:pt x="214440" y="61468"/>
                    <a:pt x="276416" y="122936"/>
                    <a:pt x="292672" y="164592"/>
                  </a:cubicBezTo>
                  <a:cubicBezTo>
                    <a:pt x="308928" y="206248"/>
                    <a:pt x="268288" y="227584"/>
                    <a:pt x="250000" y="249936"/>
                  </a:cubicBezTo>
                  <a:cubicBezTo>
                    <a:pt x="231712" y="272288"/>
                    <a:pt x="216472" y="290576"/>
                    <a:pt x="182944" y="298704"/>
                  </a:cubicBezTo>
                  <a:cubicBezTo>
                    <a:pt x="149416" y="306832"/>
                    <a:pt x="76264" y="304800"/>
                    <a:pt x="48832" y="298704"/>
                  </a:cubicBezTo>
                  <a:cubicBezTo>
                    <a:pt x="21400" y="292608"/>
                    <a:pt x="26480" y="275336"/>
                    <a:pt x="18352" y="262128"/>
                  </a:cubicBezTo>
                  <a:cubicBezTo>
                    <a:pt x="10224" y="248920"/>
                    <a:pt x="-952" y="243840"/>
                    <a:pt x="64" y="219456"/>
                  </a:cubicBezTo>
                  <a:cubicBezTo>
                    <a:pt x="1080" y="195072"/>
                    <a:pt x="17336" y="138176"/>
                    <a:pt x="24448" y="115824"/>
                  </a:cubicBezTo>
                  <a:cubicBezTo>
                    <a:pt x="31560" y="93472"/>
                    <a:pt x="35624" y="94488"/>
                    <a:pt x="42736" y="85344"/>
                  </a:cubicBezTo>
                  <a:cubicBezTo>
                    <a:pt x="49848" y="76200"/>
                    <a:pt x="53912" y="68072"/>
                    <a:pt x="67120" y="60960"/>
                  </a:cubicBezTo>
                  <a:cubicBezTo>
                    <a:pt x="80328" y="53848"/>
                    <a:pt x="101664" y="46736"/>
                    <a:pt x="121984" y="42672"/>
                  </a:cubicBezTo>
                  <a:cubicBezTo>
                    <a:pt x="142304" y="38608"/>
                    <a:pt x="166688" y="33528"/>
                    <a:pt x="189040" y="36576"/>
                  </a:cubicBezTo>
                  <a:cubicBezTo>
                    <a:pt x="211392" y="39624"/>
                    <a:pt x="244920" y="45720"/>
                    <a:pt x="256096" y="60960"/>
                  </a:cubicBezTo>
                  <a:cubicBezTo>
                    <a:pt x="267272" y="76200"/>
                    <a:pt x="257112" y="113792"/>
                    <a:pt x="256096" y="128016"/>
                  </a:cubicBezTo>
                  <a:cubicBezTo>
                    <a:pt x="255080" y="142240"/>
                    <a:pt x="250000" y="146304"/>
                    <a:pt x="250000" y="146304"/>
                  </a:cubicBezTo>
                  <a:lnTo>
                    <a:pt x="250000" y="146304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2" name="Gruppieren 131"/>
          <p:cNvGrpSpPr/>
          <p:nvPr/>
        </p:nvGrpSpPr>
        <p:grpSpPr>
          <a:xfrm>
            <a:off x="3823523" y="-2180778"/>
            <a:ext cx="5439367" cy="5153086"/>
            <a:chOff x="4317206" y="-2900858"/>
            <a:chExt cx="5439367" cy="6962766"/>
          </a:xfrm>
        </p:grpSpPr>
        <p:sp>
          <p:nvSpPr>
            <p:cNvPr id="136" name="Bogen 135"/>
            <p:cNvSpPr/>
            <p:nvPr/>
          </p:nvSpPr>
          <p:spPr>
            <a:xfrm flipH="1" flipV="1">
              <a:off x="4385688" y="-2900858"/>
              <a:ext cx="5370885" cy="6962766"/>
            </a:xfrm>
            <a:prstGeom prst="arc">
              <a:avLst>
                <a:gd name="adj1" fmla="val 16200000"/>
                <a:gd name="adj2" fmla="val 79004"/>
              </a:avLst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 136"/>
            <p:cNvSpPr/>
            <p:nvPr/>
          </p:nvSpPr>
          <p:spPr>
            <a:xfrm>
              <a:off x="4317206" y="455742"/>
              <a:ext cx="136968" cy="207919"/>
            </a:xfrm>
            <a:custGeom>
              <a:avLst/>
              <a:gdLst>
                <a:gd name="connsiteX0" fmla="*/ 0 w 136968"/>
                <a:gd name="connsiteY0" fmla="*/ 63242 h 156213"/>
                <a:gd name="connsiteX1" fmla="*/ 81280 w 136968"/>
                <a:gd name="connsiteY1" fmla="*/ 2282 h 156213"/>
                <a:gd name="connsiteX2" fmla="*/ 132080 w 136968"/>
                <a:gd name="connsiteY2" fmla="*/ 134362 h 156213"/>
                <a:gd name="connsiteX3" fmla="*/ 132080 w 136968"/>
                <a:gd name="connsiteY3" fmla="*/ 154682 h 15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68" h="156213">
                  <a:moveTo>
                    <a:pt x="0" y="63242"/>
                  </a:moveTo>
                  <a:cubicBezTo>
                    <a:pt x="29633" y="26835"/>
                    <a:pt x="59267" y="-9571"/>
                    <a:pt x="81280" y="2282"/>
                  </a:cubicBezTo>
                  <a:cubicBezTo>
                    <a:pt x="103293" y="14135"/>
                    <a:pt x="123613" y="108962"/>
                    <a:pt x="132080" y="134362"/>
                  </a:cubicBezTo>
                  <a:cubicBezTo>
                    <a:pt x="140547" y="159762"/>
                    <a:pt x="136313" y="157222"/>
                    <a:pt x="132080" y="154682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664456" y="683916"/>
            <a:ext cx="2209909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356709" y="2974623"/>
            <a:ext cx="250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'off‚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              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c(0, 0))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6099559" y="1351227"/>
            <a:ext cx="2988000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annotation_custom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(grid</a:t>
            </a:r>
            <a:r>
              <a:rPr lang="en-US" sz="900" dirty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rasterGrob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img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6099559" y="2139702"/>
            <a:ext cx="2713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geom_point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(shape = 21, color = NA) +</a:t>
            </a:r>
            <a:br>
              <a:rPr lang="en-US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geom_point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(shape = 21, fill = NA)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6099559" y="3113122"/>
            <a:ext cx="2849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ggtext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geom_richtext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() + </a:t>
            </a:r>
            <a:br>
              <a:rPr lang="en-US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theme(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plot.title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element_markdown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354365" y="1625962"/>
            <a:ext cx="2520000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legend.position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c(.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2,.2))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2354992" y="4279043"/>
            <a:ext cx="280846" cy="267403"/>
            <a:chOff x="7107520" y="1346793"/>
            <a:chExt cx="280846" cy="267403"/>
          </a:xfrm>
        </p:grpSpPr>
        <p:sp>
          <p:nvSpPr>
            <p:cNvPr id="61" name="Freihandform 60"/>
            <p:cNvSpPr/>
            <p:nvPr/>
          </p:nvSpPr>
          <p:spPr>
            <a:xfrm rot="18846712" flipH="1">
              <a:off x="7149634" y="1346793"/>
              <a:ext cx="216000" cy="216000"/>
            </a:xfrm>
            <a:custGeom>
              <a:avLst/>
              <a:gdLst>
                <a:gd name="connsiteX0" fmla="*/ 174039 w 284407"/>
                <a:gd name="connsiteY0" fmla="*/ 45874 h 240746"/>
                <a:gd name="connsiteX1" fmla="*/ 11479 w 284407"/>
                <a:gd name="connsiteY1" fmla="*/ 56034 h 240746"/>
                <a:gd name="connsiteX2" fmla="*/ 21639 w 284407"/>
                <a:gd name="connsiteY2" fmla="*/ 116994 h 240746"/>
                <a:gd name="connsiteX3" fmla="*/ 87679 w 284407"/>
                <a:gd name="connsiteY3" fmla="*/ 218594 h 240746"/>
                <a:gd name="connsiteX4" fmla="*/ 214679 w 284407"/>
                <a:gd name="connsiteY4" fmla="*/ 238914 h 240746"/>
                <a:gd name="connsiteX5" fmla="*/ 280719 w 284407"/>
                <a:gd name="connsiteY5" fmla="*/ 188114 h 240746"/>
                <a:gd name="connsiteX6" fmla="*/ 270559 w 284407"/>
                <a:gd name="connsiteY6" fmla="*/ 50954 h 240746"/>
                <a:gd name="connsiteX7" fmla="*/ 224839 w 284407"/>
                <a:gd name="connsiteY7" fmla="*/ 10314 h 240746"/>
                <a:gd name="connsiteX8" fmla="*/ 102919 w 284407"/>
                <a:gd name="connsiteY8" fmla="*/ 154 h 240746"/>
                <a:gd name="connsiteX9" fmla="*/ 92759 w 284407"/>
                <a:gd name="connsiteY9" fmla="*/ 15394 h 24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407" h="240746">
                  <a:moveTo>
                    <a:pt x="174039" y="45874"/>
                  </a:moveTo>
                  <a:cubicBezTo>
                    <a:pt x="105459" y="45027"/>
                    <a:pt x="36879" y="44181"/>
                    <a:pt x="11479" y="56034"/>
                  </a:cubicBezTo>
                  <a:cubicBezTo>
                    <a:pt x="-13921" y="67887"/>
                    <a:pt x="8939" y="89901"/>
                    <a:pt x="21639" y="116994"/>
                  </a:cubicBezTo>
                  <a:cubicBezTo>
                    <a:pt x="34339" y="144087"/>
                    <a:pt x="55506" y="198274"/>
                    <a:pt x="87679" y="218594"/>
                  </a:cubicBezTo>
                  <a:cubicBezTo>
                    <a:pt x="119852" y="238914"/>
                    <a:pt x="182506" y="243994"/>
                    <a:pt x="214679" y="238914"/>
                  </a:cubicBezTo>
                  <a:cubicBezTo>
                    <a:pt x="246852" y="233834"/>
                    <a:pt x="271406" y="219441"/>
                    <a:pt x="280719" y="188114"/>
                  </a:cubicBezTo>
                  <a:cubicBezTo>
                    <a:pt x="290032" y="156787"/>
                    <a:pt x="279872" y="80587"/>
                    <a:pt x="270559" y="50954"/>
                  </a:cubicBezTo>
                  <a:cubicBezTo>
                    <a:pt x="261246" y="21321"/>
                    <a:pt x="252779" y="18781"/>
                    <a:pt x="224839" y="10314"/>
                  </a:cubicBezTo>
                  <a:cubicBezTo>
                    <a:pt x="196899" y="1847"/>
                    <a:pt x="124932" y="-693"/>
                    <a:pt x="102919" y="154"/>
                  </a:cubicBezTo>
                  <a:cubicBezTo>
                    <a:pt x="80906" y="1001"/>
                    <a:pt x="86832" y="8197"/>
                    <a:pt x="92759" y="15394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/>
            <p:cNvSpPr txBox="1"/>
            <p:nvPr/>
          </p:nvSpPr>
          <p:spPr>
            <a:xfrm flipH="1">
              <a:off x="7107520" y="1352586"/>
              <a:ext cx="28084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100" b="1" dirty="0">
                  <a:latin typeface="Blacksword" pitchFamily="50" charset="0"/>
                </a:rPr>
                <a:t>5</a:t>
              </a:r>
            </a:p>
          </p:txBody>
        </p:sp>
      </p:grpSp>
      <p:sp>
        <p:nvSpPr>
          <p:cNvPr id="65" name="Textfeld 64"/>
          <p:cNvSpPr txBox="1"/>
          <p:nvPr/>
        </p:nvSpPr>
        <p:spPr>
          <a:xfrm>
            <a:off x="39195" y="4539604"/>
            <a:ext cx="40051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scale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_*_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continuous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breaks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1:3,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                 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labels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unique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penguins$species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3" name="Freihandform 2"/>
          <p:cNvSpPr/>
          <p:nvPr/>
        </p:nvSpPr>
        <p:spPr>
          <a:xfrm>
            <a:off x="2613991" y="4297450"/>
            <a:ext cx="725557" cy="79513"/>
          </a:xfrm>
          <a:custGeom>
            <a:avLst/>
            <a:gdLst>
              <a:gd name="connsiteX0" fmla="*/ 0 w 725557"/>
              <a:gd name="connsiteY0" fmla="*/ 64605 h 79513"/>
              <a:gd name="connsiteX1" fmla="*/ 59635 w 725557"/>
              <a:gd name="connsiteY1" fmla="*/ 19879 h 79513"/>
              <a:gd name="connsiteX2" fmla="*/ 178905 w 725557"/>
              <a:gd name="connsiteY2" fmla="*/ 0 h 79513"/>
              <a:gd name="connsiteX3" fmla="*/ 273326 w 725557"/>
              <a:gd name="connsiteY3" fmla="*/ 19879 h 79513"/>
              <a:gd name="connsiteX4" fmla="*/ 362779 w 725557"/>
              <a:gd name="connsiteY4" fmla="*/ 64605 h 79513"/>
              <a:gd name="connsiteX5" fmla="*/ 437322 w 725557"/>
              <a:gd name="connsiteY5" fmla="*/ 79513 h 79513"/>
              <a:gd name="connsiteX6" fmla="*/ 526774 w 725557"/>
              <a:gd name="connsiteY6" fmla="*/ 74544 h 79513"/>
              <a:gd name="connsiteX7" fmla="*/ 685800 w 725557"/>
              <a:gd name="connsiteY7" fmla="*/ 69574 h 79513"/>
              <a:gd name="connsiteX8" fmla="*/ 725557 w 725557"/>
              <a:gd name="connsiteY8" fmla="*/ 69574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5557" h="79513">
                <a:moveTo>
                  <a:pt x="0" y="64605"/>
                </a:moveTo>
                <a:cubicBezTo>
                  <a:pt x="14909" y="47625"/>
                  <a:pt x="29818" y="30646"/>
                  <a:pt x="59635" y="19879"/>
                </a:cubicBezTo>
                <a:cubicBezTo>
                  <a:pt x="89452" y="9112"/>
                  <a:pt x="143290" y="0"/>
                  <a:pt x="178905" y="0"/>
                </a:cubicBezTo>
                <a:cubicBezTo>
                  <a:pt x="214520" y="0"/>
                  <a:pt x="242680" y="9111"/>
                  <a:pt x="273326" y="19879"/>
                </a:cubicBezTo>
                <a:cubicBezTo>
                  <a:pt x="303972" y="30646"/>
                  <a:pt x="335446" y="54666"/>
                  <a:pt x="362779" y="64605"/>
                </a:cubicBezTo>
                <a:cubicBezTo>
                  <a:pt x="390112" y="74544"/>
                  <a:pt x="409990" y="77857"/>
                  <a:pt x="437322" y="79513"/>
                </a:cubicBezTo>
                <a:lnTo>
                  <a:pt x="526774" y="74544"/>
                </a:lnTo>
                <a:lnTo>
                  <a:pt x="685800" y="69574"/>
                </a:lnTo>
                <a:cubicBezTo>
                  <a:pt x="718930" y="68746"/>
                  <a:pt x="722243" y="69160"/>
                  <a:pt x="725557" y="69574"/>
                </a:cubicBezTo>
              </a:path>
            </a:pathLst>
          </a:custGeom>
          <a:ln w="952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Freihandform 65"/>
          <p:cNvSpPr/>
          <p:nvPr/>
        </p:nvSpPr>
        <p:spPr>
          <a:xfrm rot="10800000" flipH="1" flipV="1">
            <a:off x="3250846" y="4317154"/>
            <a:ext cx="117763" cy="122731"/>
          </a:xfrm>
          <a:custGeom>
            <a:avLst/>
            <a:gdLst>
              <a:gd name="connsiteX0" fmla="*/ 15240 w 91556"/>
              <a:gd name="connsiteY0" fmla="*/ 0 h 81280"/>
              <a:gd name="connsiteX1" fmla="*/ 91440 w 91556"/>
              <a:gd name="connsiteY1" fmla="*/ 30480 h 81280"/>
              <a:gd name="connsiteX2" fmla="*/ 0 w 91556"/>
              <a:gd name="connsiteY2" fmla="*/ 81280 h 81280"/>
              <a:gd name="connsiteX3" fmla="*/ 0 w 91556"/>
              <a:gd name="connsiteY3" fmla="*/ 81280 h 8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6" h="81280">
                <a:moveTo>
                  <a:pt x="15240" y="0"/>
                </a:moveTo>
                <a:cubicBezTo>
                  <a:pt x="54610" y="8466"/>
                  <a:pt x="93980" y="16933"/>
                  <a:pt x="91440" y="30480"/>
                </a:cubicBezTo>
                <a:cubicBezTo>
                  <a:pt x="88900" y="44027"/>
                  <a:pt x="0" y="81280"/>
                  <a:pt x="0" y="81280"/>
                </a:cubicBezTo>
                <a:lnTo>
                  <a:pt x="0" y="8128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6668247" y="1820648"/>
            <a:ext cx="2648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00" b="1" dirty="0" smtClean="0">
                <a:latin typeface="Blacksword" pitchFamily="50" charset="0"/>
              </a:rPr>
              <a:t>7</a:t>
            </a:r>
            <a:endParaRPr lang="de-DE" b="1" dirty="0">
              <a:latin typeface="Blacksword" pitchFamily="50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4623104" y="3569683"/>
            <a:ext cx="2170608" cy="1084760"/>
            <a:chOff x="4641392" y="3580030"/>
            <a:chExt cx="2170608" cy="1112644"/>
          </a:xfrm>
        </p:grpSpPr>
        <p:grpSp>
          <p:nvGrpSpPr>
            <p:cNvPr id="133" name="Gruppieren 132"/>
            <p:cNvGrpSpPr/>
            <p:nvPr/>
          </p:nvGrpSpPr>
          <p:grpSpPr>
            <a:xfrm rot="14117866">
              <a:off x="4990438" y="3230984"/>
              <a:ext cx="1112644" cy="1810736"/>
              <a:chOff x="2009235" y="-162897"/>
              <a:chExt cx="2401291" cy="3724660"/>
            </a:xfrm>
          </p:grpSpPr>
          <p:sp>
            <p:nvSpPr>
              <p:cNvPr id="134" name="Freihandform 133"/>
              <p:cNvSpPr/>
              <p:nvPr/>
            </p:nvSpPr>
            <p:spPr>
              <a:xfrm rot="108982">
                <a:off x="2009235" y="-162897"/>
                <a:ext cx="2287992" cy="3724660"/>
              </a:xfrm>
              <a:custGeom>
                <a:avLst/>
                <a:gdLst>
                  <a:gd name="connsiteX0" fmla="*/ 0 w 1173480"/>
                  <a:gd name="connsiteY0" fmla="*/ 1508760 h 1508760"/>
                  <a:gd name="connsiteX1" fmla="*/ 182880 w 1173480"/>
                  <a:gd name="connsiteY1" fmla="*/ 1483360 h 1508760"/>
                  <a:gd name="connsiteX2" fmla="*/ 441960 w 1173480"/>
                  <a:gd name="connsiteY2" fmla="*/ 1412240 h 1508760"/>
                  <a:gd name="connsiteX3" fmla="*/ 624840 w 1173480"/>
                  <a:gd name="connsiteY3" fmla="*/ 1305560 h 1508760"/>
                  <a:gd name="connsiteX4" fmla="*/ 762000 w 1173480"/>
                  <a:gd name="connsiteY4" fmla="*/ 1163320 h 1508760"/>
                  <a:gd name="connsiteX5" fmla="*/ 843280 w 1173480"/>
                  <a:gd name="connsiteY5" fmla="*/ 1000760 h 1508760"/>
                  <a:gd name="connsiteX6" fmla="*/ 960120 w 1173480"/>
                  <a:gd name="connsiteY6" fmla="*/ 797560 h 1508760"/>
                  <a:gd name="connsiteX7" fmla="*/ 1082040 w 1173480"/>
                  <a:gd name="connsiteY7" fmla="*/ 452120 h 1508760"/>
                  <a:gd name="connsiteX8" fmla="*/ 1132840 w 1173480"/>
                  <a:gd name="connsiteY8" fmla="*/ 264160 h 1508760"/>
                  <a:gd name="connsiteX9" fmla="*/ 1163320 w 1173480"/>
                  <a:gd name="connsiteY9" fmla="*/ 60960 h 1508760"/>
                  <a:gd name="connsiteX10" fmla="*/ 1173480 w 1173480"/>
                  <a:gd name="connsiteY10" fmla="*/ 0 h 1508760"/>
                  <a:gd name="connsiteX11" fmla="*/ 1173480 w 1173480"/>
                  <a:gd name="connsiteY11" fmla="*/ 0 h 150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3480" h="1508760">
                    <a:moveTo>
                      <a:pt x="0" y="1508760"/>
                    </a:moveTo>
                    <a:cubicBezTo>
                      <a:pt x="54610" y="1504103"/>
                      <a:pt x="109220" y="1499447"/>
                      <a:pt x="182880" y="1483360"/>
                    </a:cubicBezTo>
                    <a:cubicBezTo>
                      <a:pt x="256540" y="1467273"/>
                      <a:pt x="368300" y="1441873"/>
                      <a:pt x="441960" y="1412240"/>
                    </a:cubicBezTo>
                    <a:cubicBezTo>
                      <a:pt x="515620" y="1382607"/>
                      <a:pt x="571500" y="1347047"/>
                      <a:pt x="624840" y="1305560"/>
                    </a:cubicBezTo>
                    <a:cubicBezTo>
                      <a:pt x="678180" y="1264073"/>
                      <a:pt x="725593" y="1214120"/>
                      <a:pt x="762000" y="1163320"/>
                    </a:cubicBezTo>
                    <a:cubicBezTo>
                      <a:pt x="798407" y="1112520"/>
                      <a:pt x="810260" y="1061720"/>
                      <a:pt x="843280" y="1000760"/>
                    </a:cubicBezTo>
                    <a:cubicBezTo>
                      <a:pt x="876300" y="939800"/>
                      <a:pt x="920327" y="889000"/>
                      <a:pt x="960120" y="797560"/>
                    </a:cubicBezTo>
                    <a:cubicBezTo>
                      <a:pt x="999913" y="706120"/>
                      <a:pt x="1053253" y="541020"/>
                      <a:pt x="1082040" y="452120"/>
                    </a:cubicBezTo>
                    <a:cubicBezTo>
                      <a:pt x="1110827" y="363220"/>
                      <a:pt x="1119293" y="329353"/>
                      <a:pt x="1132840" y="264160"/>
                    </a:cubicBezTo>
                    <a:cubicBezTo>
                      <a:pt x="1146387" y="198967"/>
                      <a:pt x="1156547" y="104987"/>
                      <a:pt x="1163320" y="60960"/>
                    </a:cubicBezTo>
                    <a:cubicBezTo>
                      <a:pt x="1170093" y="16933"/>
                      <a:pt x="1173480" y="0"/>
                      <a:pt x="1173480" y="0"/>
                    </a:cubicBezTo>
                    <a:lnTo>
                      <a:pt x="1173480" y="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5" name="Freihandform 134"/>
              <p:cNvSpPr/>
              <p:nvPr/>
            </p:nvSpPr>
            <p:spPr>
              <a:xfrm>
                <a:off x="4282654" y="-155773"/>
                <a:ext cx="127872" cy="166141"/>
              </a:xfrm>
              <a:custGeom>
                <a:avLst/>
                <a:gdLst>
                  <a:gd name="connsiteX0" fmla="*/ 0 w 87337"/>
                  <a:gd name="connsiteY0" fmla="*/ 45805 h 137306"/>
                  <a:gd name="connsiteX1" fmla="*/ 55880 w 87337"/>
                  <a:gd name="connsiteY1" fmla="*/ 85 h 137306"/>
                  <a:gd name="connsiteX2" fmla="*/ 76200 w 87337"/>
                  <a:gd name="connsiteY2" fmla="*/ 55965 h 137306"/>
                  <a:gd name="connsiteX3" fmla="*/ 86360 w 87337"/>
                  <a:gd name="connsiteY3" fmla="*/ 116925 h 137306"/>
                  <a:gd name="connsiteX4" fmla="*/ 86360 w 87337"/>
                  <a:gd name="connsiteY4" fmla="*/ 137245 h 137306"/>
                  <a:gd name="connsiteX5" fmla="*/ 81280 w 87337"/>
                  <a:gd name="connsiteY5" fmla="*/ 122005 h 137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37" h="137306">
                    <a:moveTo>
                      <a:pt x="0" y="45805"/>
                    </a:moveTo>
                    <a:cubicBezTo>
                      <a:pt x="21590" y="22098"/>
                      <a:pt x="43180" y="-1608"/>
                      <a:pt x="55880" y="85"/>
                    </a:cubicBezTo>
                    <a:cubicBezTo>
                      <a:pt x="68580" y="1778"/>
                      <a:pt x="71120" y="36492"/>
                      <a:pt x="76200" y="55965"/>
                    </a:cubicBezTo>
                    <a:cubicBezTo>
                      <a:pt x="81280" y="75438"/>
                      <a:pt x="84667" y="103378"/>
                      <a:pt x="86360" y="116925"/>
                    </a:cubicBezTo>
                    <a:cubicBezTo>
                      <a:pt x="88053" y="130472"/>
                      <a:pt x="87207" y="136398"/>
                      <a:pt x="86360" y="137245"/>
                    </a:cubicBezTo>
                    <a:cubicBezTo>
                      <a:pt x="85513" y="138092"/>
                      <a:pt x="83396" y="130048"/>
                      <a:pt x="81280" y="122005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8" name="Rechteck 67"/>
            <p:cNvSpPr/>
            <p:nvPr/>
          </p:nvSpPr>
          <p:spPr>
            <a:xfrm>
              <a:off x="6532756" y="4104951"/>
              <a:ext cx="279244" cy="268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b="1" dirty="0" smtClean="0">
                  <a:latin typeface="Blacksword" pitchFamily="50" charset="0"/>
                </a:rPr>
                <a:t>9</a:t>
              </a:r>
              <a:endParaRPr lang="de-DE" b="1" dirty="0">
                <a:latin typeface="Blacksword" pitchFamily="50" charset="0"/>
              </a:endParaRPr>
            </a:p>
          </p:txBody>
        </p:sp>
        <p:sp>
          <p:nvSpPr>
            <p:cNvPr id="5" name="Freihandform 4"/>
            <p:cNvSpPr/>
            <p:nvPr/>
          </p:nvSpPr>
          <p:spPr>
            <a:xfrm>
              <a:off x="6545405" y="4089039"/>
              <a:ext cx="258628" cy="250011"/>
            </a:xfrm>
            <a:custGeom>
              <a:avLst/>
              <a:gdLst>
                <a:gd name="connsiteX0" fmla="*/ 251204 w 364053"/>
                <a:gd name="connsiteY0" fmla="*/ 2397 h 277521"/>
                <a:gd name="connsiteX1" fmla="*/ 354836 w 364053"/>
                <a:gd name="connsiteY1" fmla="*/ 63357 h 277521"/>
                <a:gd name="connsiteX2" fmla="*/ 354836 w 364053"/>
                <a:gd name="connsiteY2" fmla="*/ 173085 h 277521"/>
                <a:gd name="connsiteX3" fmla="*/ 318260 w 364053"/>
                <a:gd name="connsiteY3" fmla="*/ 234045 h 277521"/>
                <a:gd name="connsiteX4" fmla="*/ 208532 w 364053"/>
                <a:gd name="connsiteY4" fmla="*/ 276717 h 277521"/>
                <a:gd name="connsiteX5" fmla="*/ 19556 w 364053"/>
                <a:gd name="connsiteY5" fmla="*/ 252333 h 277521"/>
                <a:gd name="connsiteX6" fmla="*/ 7364 w 364053"/>
                <a:gd name="connsiteY6" fmla="*/ 142605 h 277521"/>
                <a:gd name="connsiteX7" fmla="*/ 31748 w 364053"/>
                <a:gd name="connsiteY7" fmla="*/ 57261 h 277521"/>
                <a:gd name="connsiteX8" fmla="*/ 92708 w 364053"/>
                <a:gd name="connsiteY8" fmla="*/ 14589 h 277521"/>
                <a:gd name="connsiteX9" fmla="*/ 153668 w 364053"/>
                <a:gd name="connsiteY9" fmla="*/ 8493 h 277521"/>
                <a:gd name="connsiteX10" fmla="*/ 251204 w 364053"/>
                <a:gd name="connsiteY10" fmla="*/ 2397 h 27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4053" h="277521">
                  <a:moveTo>
                    <a:pt x="251204" y="2397"/>
                  </a:moveTo>
                  <a:cubicBezTo>
                    <a:pt x="284732" y="11541"/>
                    <a:pt x="337564" y="34909"/>
                    <a:pt x="354836" y="63357"/>
                  </a:cubicBezTo>
                  <a:cubicBezTo>
                    <a:pt x="372108" y="91805"/>
                    <a:pt x="360932" y="144637"/>
                    <a:pt x="354836" y="173085"/>
                  </a:cubicBezTo>
                  <a:cubicBezTo>
                    <a:pt x="348740" y="201533"/>
                    <a:pt x="342644" y="216773"/>
                    <a:pt x="318260" y="234045"/>
                  </a:cubicBezTo>
                  <a:cubicBezTo>
                    <a:pt x="293876" y="251317"/>
                    <a:pt x="258316" y="273669"/>
                    <a:pt x="208532" y="276717"/>
                  </a:cubicBezTo>
                  <a:cubicBezTo>
                    <a:pt x="158748" y="279765"/>
                    <a:pt x="53084" y="274685"/>
                    <a:pt x="19556" y="252333"/>
                  </a:cubicBezTo>
                  <a:cubicBezTo>
                    <a:pt x="-13972" y="229981"/>
                    <a:pt x="5332" y="175117"/>
                    <a:pt x="7364" y="142605"/>
                  </a:cubicBezTo>
                  <a:cubicBezTo>
                    <a:pt x="9396" y="110093"/>
                    <a:pt x="17524" y="78597"/>
                    <a:pt x="31748" y="57261"/>
                  </a:cubicBezTo>
                  <a:cubicBezTo>
                    <a:pt x="45972" y="35925"/>
                    <a:pt x="72388" y="22717"/>
                    <a:pt x="92708" y="14589"/>
                  </a:cubicBezTo>
                  <a:cubicBezTo>
                    <a:pt x="113028" y="6461"/>
                    <a:pt x="129284" y="3413"/>
                    <a:pt x="153668" y="8493"/>
                  </a:cubicBezTo>
                  <a:cubicBezTo>
                    <a:pt x="178052" y="13573"/>
                    <a:pt x="217676" y="-6747"/>
                    <a:pt x="251204" y="2397"/>
                  </a:cubicBezTo>
                  <a:close/>
                </a:path>
              </a:pathLst>
            </a:custGeom>
            <a:noFill/>
            <a:ln w="9525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0" name="Textfeld 69"/>
          <p:cNvSpPr txBox="1"/>
          <p:nvPr/>
        </p:nvSpPr>
        <p:spPr>
          <a:xfrm>
            <a:off x="940044" y="3671758"/>
            <a:ext cx="191866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ggdist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stat_halfeye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() +</a:t>
            </a:r>
            <a:br>
              <a:rPr lang="en-US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geom_point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(shape = 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en-US" sz="700" dirty="0" smtClean="0">
                <a:latin typeface="Overpass Mono" pitchFamily="50" charset="0"/>
                <a:ea typeface="Fira Code Medium" pitchFamily="49" charset="0"/>
              </a:rPr>
              <a:t>|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')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72" name="Freihandform 71"/>
          <p:cNvSpPr/>
          <p:nvPr/>
        </p:nvSpPr>
        <p:spPr>
          <a:xfrm rot="8860745" flipH="1" flipV="1">
            <a:off x="3572205" y="3386084"/>
            <a:ext cx="65117" cy="86383"/>
          </a:xfrm>
          <a:custGeom>
            <a:avLst/>
            <a:gdLst>
              <a:gd name="connsiteX0" fmla="*/ 15240 w 91556"/>
              <a:gd name="connsiteY0" fmla="*/ 0 h 81280"/>
              <a:gd name="connsiteX1" fmla="*/ 91440 w 91556"/>
              <a:gd name="connsiteY1" fmla="*/ 30480 h 81280"/>
              <a:gd name="connsiteX2" fmla="*/ 0 w 91556"/>
              <a:gd name="connsiteY2" fmla="*/ 81280 h 81280"/>
              <a:gd name="connsiteX3" fmla="*/ 0 w 91556"/>
              <a:gd name="connsiteY3" fmla="*/ 81280 h 8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6" h="81280">
                <a:moveTo>
                  <a:pt x="15240" y="0"/>
                </a:moveTo>
                <a:cubicBezTo>
                  <a:pt x="54610" y="8466"/>
                  <a:pt x="93980" y="16933"/>
                  <a:pt x="91440" y="30480"/>
                </a:cubicBezTo>
                <a:cubicBezTo>
                  <a:pt x="88900" y="44027"/>
                  <a:pt x="0" y="81280"/>
                  <a:pt x="0" y="81280"/>
                </a:cubicBezTo>
                <a:lnTo>
                  <a:pt x="0" y="8128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 6"/>
          <p:cNvSpPr/>
          <p:nvPr/>
        </p:nvSpPr>
        <p:spPr>
          <a:xfrm rot="244828" flipV="1">
            <a:off x="2589803" y="3369282"/>
            <a:ext cx="1022327" cy="211164"/>
          </a:xfrm>
          <a:custGeom>
            <a:avLst/>
            <a:gdLst>
              <a:gd name="connsiteX0" fmla="*/ 782320 w 782320"/>
              <a:gd name="connsiteY0" fmla="*/ 173472 h 173472"/>
              <a:gd name="connsiteX1" fmla="*/ 685800 w 782320"/>
              <a:gd name="connsiteY1" fmla="*/ 92192 h 173472"/>
              <a:gd name="connsiteX2" fmla="*/ 492760 w 782320"/>
              <a:gd name="connsiteY2" fmla="*/ 36312 h 173472"/>
              <a:gd name="connsiteX3" fmla="*/ 350520 w 782320"/>
              <a:gd name="connsiteY3" fmla="*/ 10912 h 173472"/>
              <a:gd name="connsiteX4" fmla="*/ 132080 w 782320"/>
              <a:gd name="connsiteY4" fmla="*/ 752 h 173472"/>
              <a:gd name="connsiteX5" fmla="*/ 10160 w 782320"/>
              <a:gd name="connsiteY5" fmla="*/ 752 h 173472"/>
              <a:gd name="connsiteX6" fmla="*/ 0 w 782320"/>
              <a:gd name="connsiteY6" fmla="*/ 752 h 17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320" h="173472">
                <a:moveTo>
                  <a:pt x="782320" y="173472"/>
                </a:moveTo>
                <a:cubicBezTo>
                  <a:pt x="758190" y="144262"/>
                  <a:pt x="734060" y="115052"/>
                  <a:pt x="685800" y="92192"/>
                </a:cubicBezTo>
                <a:cubicBezTo>
                  <a:pt x="637540" y="69332"/>
                  <a:pt x="548640" y="49859"/>
                  <a:pt x="492760" y="36312"/>
                </a:cubicBezTo>
                <a:cubicBezTo>
                  <a:pt x="436880" y="22765"/>
                  <a:pt x="410633" y="16839"/>
                  <a:pt x="350520" y="10912"/>
                </a:cubicBezTo>
                <a:cubicBezTo>
                  <a:pt x="290407" y="4985"/>
                  <a:pt x="188807" y="2445"/>
                  <a:pt x="132080" y="752"/>
                </a:cubicBezTo>
                <a:cubicBezTo>
                  <a:pt x="75353" y="-941"/>
                  <a:pt x="10160" y="752"/>
                  <a:pt x="10160" y="752"/>
                </a:cubicBezTo>
                <a:lnTo>
                  <a:pt x="0" y="752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2379655" y="3401916"/>
            <a:ext cx="214191" cy="234291"/>
          </a:xfrm>
          <a:custGeom>
            <a:avLst/>
            <a:gdLst>
              <a:gd name="connsiteX0" fmla="*/ 198321 w 214191"/>
              <a:gd name="connsiteY0" fmla="*/ 143487 h 234291"/>
              <a:gd name="connsiteX1" fmla="*/ 167841 w 214191"/>
              <a:gd name="connsiteY1" fmla="*/ 224767 h 234291"/>
              <a:gd name="connsiteX2" fmla="*/ 81481 w 214191"/>
              <a:gd name="connsiteY2" fmla="*/ 229847 h 234291"/>
              <a:gd name="connsiteX3" fmla="*/ 25601 w 214191"/>
              <a:gd name="connsiteY3" fmla="*/ 199367 h 234291"/>
              <a:gd name="connsiteX4" fmla="*/ 201 w 214191"/>
              <a:gd name="connsiteY4" fmla="*/ 143487 h 234291"/>
              <a:gd name="connsiteX5" fmla="*/ 15441 w 214191"/>
              <a:gd name="connsiteY5" fmla="*/ 77447 h 234291"/>
              <a:gd name="connsiteX6" fmla="*/ 45921 w 214191"/>
              <a:gd name="connsiteY6" fmla="*/ 21567 h 234291"/>
              <a:gd name="connsiteX7" fmla="*/ 66241 w 214191"/>
              <a:gd name="connsiteY7" fmla="*/ 11407 h 234291"/>
              <a:gd name="connsiteX8" fmla="*/ 147521 w 214191"/>
              <a:gd name="connsiteY8" fmla="*/ 1247 h 234291"/>
              <a:gd name="connsiteX9" fmla="*/ 198321 w 214191"/>
              <a:gd name="connsiteY9" fmla="*/ 41887 h 234291"/>
              <a:gd name="connsiteX10" fmla="*/ 213561 w 214191"/>
              <a:gd name="connsiteY10" fmla="*/ 67287 h 234291"/>
              <a:gd name="connsiteX11" fmla="*/ 198321 w 214191"/>
              <a:gd name="connsiteY11" fmla="*/ 143487 h 23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191" h="234291">
                <a:moveTo>
                  <a:pt x="198321" y="143487"/>
                </a:moveTo>
                <a:cubicBezTo>
                  <a:pt x="190701" y="169733"/>
                  <a:pt x="187314" y="210374"/>
                  <a:pt x="167841" y="224767"/>
                </a:cubicBezTo>
                <a:cubicBezTo>
                  <a:pt x="148368" y="239160"/>
                  <a:pt x="105188" y="234080"/>
                  <a:pt x="81481" y="229847"/>
                </a:cubicBezTo>
                <a:cubicBezTo>
                  <a:pt x="57774" y="225614"/>
                  <a:pt x="39148" y="213760"/>
                  <a:pt x="25601" y="199367"/>
                </a:cubicBezTo>
                <a:cubicBezTo>
                  <a:pt x="12054" y="184974"/>
                  <a:pt x="1894" y="163807"/>
                  <a:pt x="201" y="143487"/>
                </a:cubicBezTo>
                <a:cubicBezTo>
                  <a:pt x="-1492" y="123167"/>
                  <a:pt x="7821" y="97767"/>
                  <a:pt x="15441" y="77447"/>
                </a:cubicBezTo>
                <a:cubicBezTo>
                  <a:pt x="23061" y="57127"/>
                  <a:pt x="37454" y="32574"/>
                  <a:pt x="45921" y="21567"/>
                </a:cubicBezTo>
                <a:cubicBezTo>
                  <a:pt x="54388" y="10560"/>
                  <a:pt x="49308" y="14794"/>
                  <a:pt x="66241" y="11407"/>
                </a:cubicBezTo>
                <a:cubicBezTo>
                  <a:pt x="83174" y="8020"/>
                  <a:pt x="125508" y="-3833"/>
                  <a:pt x="147521" y="1247"/>
                </a:cubicBezTo>
                <a:cubicBezTo>
                  <a:pt x="169534" y="6327"/>
                  <a:pt x="187314" y="30880"/>
                  <a:pt x="198321" y="41887"/>
                </a:cubicBezTo>
                <a:cubicBezTo>
                  <a:pt x="209328" y="52894"/>
                  <a:pt x="210174" y="52894"/>
                  <a:pt x="213561" y="67287"/>
                </a:cubicBezTo>
                <a:cubicBezTo>
                  <a:pt x="216948" y="81680"/>
                  <a:pt x="205941" y="117241"/>
                  <a:pt x="198321" y="143487"/>
                </a:cubicBezTo>
                <a:close/>
              </a:path>
            </a:pathLst>
          </a:custGeom>
          <a:noFill/>
          <a:ln w="9525"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/>
          <p:cNvSpPr txBox="1"/>
          <p:nvPr/>
        </p:nvSpPr>
        <p:spPr>
          <a:xfrm>
            <a:off x="5751837" y="4366980"/>
            <a:ext cx="3329624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stat_summary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geom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"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linerange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", 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 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           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fun.min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= 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function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(x) 0, 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             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           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fun.max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= 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function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(x) 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median(x))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 flipH="1">
            <a:off x="2339752" y="3405726"/>
            <a:ext cx="27764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100" b="1" dirty="0" smtClean="0">
                <a:latin typeface="Blacksword" pitchFamily="50" charset="0"/>
              </a:rPr>
              <a:t>4</a:t>
            </a:r>
            <a:endParaRPr lang="de-DE" sz="1100" b="1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9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C:\Users\DataVizard\Google Drive\Work\DataViz\Challenges\TidyTuesday\plots\_all\2020_31_PalmerPengui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87" y="0"/>
            <a:ext cx="3155744" cy="4908936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hteck 66"/>
          <p:cNvSpPr/>
          <p:nvPr/>
        </p:nvSpPr>
        <p:spPr>
          <a:xfrm>
            <a:off x="2908491" y="0"/>
            <a:ext cx="3148184" cy="2823048"/>
          </a:xfrm>
          <a:prstGeom prst="rect">
            <a:avLst/>
          </a:prstGeom>
          <a:solidFill>
            <a:srgbClr val="E99059">
              <a:alpha val="25882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/>
          <p:cNvSpPr/>
          <p:nvPr/>
        </p:nvSpPr>
        <p:spPr>
          <a:xfrm>
            <a:off x="2908491" y="2823048"/>
            <a:ext cx="3148184" cy="2079102"/>
          </a:xfrm>
          <a:prstGeom prst="rect">
            <a:avLst/>
          </a:prstGeom>
          <a:solidFill>
            <a:srgbClr val="28A87D">
              <a:alpha val="25882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6" name="Gruppieren 115"/>
          <p:cNvGrpSpPr/>
          <p:nvPr/>
        </p:nvGrpSpPr>
        <p:grpSpPr>
          <a:xfrm>
            <a:off x="2054772" y="2767664"/>
            <a:ext cx="282158" cy="316994"/>
            <a:chOff x="1278176" y="1595119"/>
            <a:chExt cx="282158" cy="316994"/>
          </a:xfrm>
        </p:grpSpPr>
        <p:sp>
          <p:nvSpPr>
            <p:cNvPr id="158" name="Freihandform 157"/>
            <p:cNvSpPr/>
            <p:nvPr/>
          </p:nvSpPr>
          <p:spPr>
            <a:xfrm>
              <a:off x="1304895" y="1595119"/>
              <a:ext cx="255439" cy="275619"/>
            </a:xfrm>
            <a:custGeom>
              <a:avLst/>
              <a:gdLst>
                <a:gd name="connsiteX0" fmla="*/ 51111 w 255439"/>
                <a:gd name="connsiteY0" fmla="*/ 0 h 275619"/>
                <a:gd name="connsiteX1" fmla="*/ 203511 w 255439"/>
                <a:gd name="connsiteY1" fmla="*/ 76200 h 275619"/>
                <a:gd name="connsiteX2" fmla="*/ 193351 w 255439"/>
                <a:gd name="connsiteY2" fmla="*/ 254000 h 275619"/>
                <a:gd name="connsiteX3" fmla="*/ 56191 w 255439"/>
                <a:gd name="connsiteY3" fmla="*/ 269240 h 275619"/>
                <a:gd name="connsiteX4" fmla="*/ 20631 w 255439"/>
                <a:gd name="connsiteY4" fmla="*/ 223520 h 275619"/>
                <a:gd name="connsiteX5" fmla="*/ 311 w 255439"/>
                <a:gd name="connsiteY5" fmla="*/ 167640 h 275619"/>
                <a:gd name="connsiteX6" fmla="*/ 35871 w 255439"/>
                <a:gd name="connsiteY6" fmla="*/ 111760 h 275619"/>
                <a:gd name="connsiteX7" fmla="*/ 61271 w 255439"/>
                <a:gd name="connsiteY7" fmla="*/ 81280 h 275619"/>
                <a:gd name="connsiteX8" fmla="*/ 142551 w 255439"/>
                <a:gd name="connsiteY8" fmla="*/ 40640 h 275619"/>
                <a:gd name="connsiteX9" fmla="*/ 188271 w 255439"/>
                <a:gd name="connsiteY9" fmla="*/ 40640 h 275619"/>
                <a:gd name="connsiteX10" fmla="*/ 239071 w 255439"/>
                <a:gd name="connsiteY10" fmla="*/ 50800 h 275619"/>
                <a:gd name="connsiteX11" fmla="*/ 254311 w 255439"/>
                <a:gd name="connsiteY11" fmla="*/ 86360 h 275619"/>
                <a:gd name="connsiteX12" fmla="*/ 254311 w 255439"/>
                <a:gd name="connsiteY12" fmla="*/ 142240 h 275619"/>
                <a:gd name="connsiteX13" fmla="*/ 254311 w 255439"/>
                <a:gd name="connsiteY13" fmla="*/ 147320 h 275619"/>
                <a:gd name="connsiteX14" fmla="*/ 254311 w 255439"/>
                <a:gd name="connsiteY14" fmla="*/ 147320 h 27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439" h="275619">
                  <a:moveTo>
                    <a:pt x="51111" y="0"/>
                  </a:moveTo>
                  <a:cubicBezTo>
                    <a:pt x="115457" y="16933"/>
                    <a:pt x="179804" y="33867"/>
                    <a:pt x="203511" y="76200"/>
                  </a:cubicBezTo>
                  <a:cubicBezTo>
                    <a:pt x="227218" y="118533"/>
                    <a:pt x="217904" y="221827"/>
                    <a:pt x="193351" y="254000"/>
                  </a:cubicBezTo>
                  <a:cubicBezTo>
                    <a:pt x="168798" y="286173"/>
                    <a:pt x="84978" y="274320"/>
                    <a:pt x="56191" y="269240"/>
                  </a:cubicBezTo>
                  <a:cubicBezTo>
                    <a:pt x="27404" y="264160"/>
                    <a:pt x="29944" y="240453"/>
                    <a:pt x="20631" y="223520"/>
                  </a:cubicBezTo>
                  <a:cubicBezTo>
                    <a:pt x="11318" y="206587"/>
                    <a:pt x="-2229" y="186267"/>
                    <a:pt x="311" y="167640"/>
                  </a:cubicBezTo>
                  <a:cubicBezTo>
                    <a:pt x="2851" y="149013"/>
                    <a:pt x="25711" y="126153"/>
                    <a:pt x="35871" y="111760"/>
                  </a:cubicBezTo>
                  <a:cubicBezTo>
                    <a:pt x="46031" y="97367"/>
                    <a:pt x="43491" y="93133"/>
                    <a:pt x="61271" y="81280"/>
                  </a:cubicBezTo>
                  <a:cubicBezTo>
                    <a:pt x="79051" y="69427"/>
                    <a:pt x="121384" y="47413"/>
                    <a:pt x="142551" y="40640"/>
                  </a:cubicBezTo>
                  <a:cubicBezTo>
                    <a:pt x="163718" y="33867"/>
                    <a:pt x="172184" y="38947"/>
                    <a:pt x="188271" y="40640"/>
                  </a:cubicBezTo>
                  <a:cubicBezTo>
                    <a:pt x="204358" y="42333"/>
                    <a:pt x="228064" y="43180"/>
                    <a:pt x="239071" y="50800"/>
                  </a:cubicBezTo>
                  <a:cubicBezTo>
                    <a:pt x="250078" y="58420"/>
                    <a:pt x="251771" y="71120"/>
                    <a:pt x="254311" y="86360"/>
                  </a:cubicBezTo>
                  <a:cubicBezTo>
                    <a:pt x="256851" y="101600"/>
                    <a:pt x="254311" y="142240"/>
                    <a:pt x="254311" y="142240"/>
                  </a:cubicBezTo>
                  <a:lnTo>
                    <a:pt x="254311" y="147320"/>
                  </a:lnTo>
                  <a:lnTo>
                    <a:pt x="254311" y="147320"/>
                  </a:lnTo>
                </a:path>
              </a:pathLst>
            </a:custGeom>
            <a:ln w="9525"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 </a:t>
              </a:r>
              <a:endParaRPr lang="de-DE" dirty="0"/>
            </a:p>
          </p:txBody>
        </p:sp>
        <p:sp>
          <p:nvSpPr>
            <p:cNvPr id="159" name="Textfeld 158"/>
            <p:cNvSpPr txBox="1"/>
            <p:nvPr/>
          </p:nvSpPr>
          <p:spPr>
            <a:xfrm>
              <a:off x="1278176" y="165050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latin typeface="Blacksword" pitchFamily="50" charset="0"/>
                </a:rPr>
                <a:t>3</a:t>
              </a:r>
              <a:endParaRPr lang="de-DE" sz="1100" b="1" dirty="0">
                <a:latin typeface="Blacksword" pitchFamily="50" charset="0"/>
              </a:endParaRPr>
            </a:p>
          </p:txBody>
        </p:sp>
      </p:grpSp>
      <p:grpSp>
        <p:nvGrpSpPr>
          <p:cNvPr id="118" name="Gruppieren 117"/>
          <p:cNvGrpSpPr/>
          <p:nvPr/>
        </p:nvGrpSpPr>
        <p:grpSpPr>
          <a:xfrm flipH="1" flipV="1">
            <a:off x="5337600" y="2209044"/>
            <a:ext cx="2595033" cy="744809"/>
            <a:chOff x="539552" y="483518"/>
            <a:chExt cx="2595032" cy="744809"/>
          </a:xfrm>
        </p:grpSpPr>
        <p:sp>
          <p:nvSpPr>
            <p:cNvPr id="154" name="Bogen 153"/>
            <p:cNvSpPr/>
            <p:nvPr/>
          </p:nvSpPr>
          <p:spPr>
            <a:xfrm rot="1019779">
              <a:off x="539552" y="483518"/>
              <a:ext cx="2592288" cy="63486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Freihandform 154"/>
            <p:cNvSpPr/>
            <p:nvPr/>
          </p:nvSpPr>
          <p:spPr>
            <a:xfrm rot="2851967">
              <a:off x="2981961" y="1075704"/>
              <a:ext cx="156742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9" name="Gruppieren 118"/>
          <p:cNvGrpSpPr/>
          <p:nvPr/>
        </p:nvGrpSpPr>
        <p:grpSpPr>
          <a:xfrm>
            <a:off x="2093854" y="1971562"/>
            <a:ext cx="1511757" cy="332341"/>
            <a:chOff x="1855169" y="2893154"/>
            <a:chExt cx="1549169" cy="332341"/>
          </a:xfrm>
        </p:grpSpPr>
        <p:sp>
          <p:nvSpPr>
            <p:cNvPr id="152" name="Freihandform 151"/>
            <p:cNvSpPr/>
            <p:nvPr/>
          </p:nvSpPr>
          <p:spPr>
            <a:xfrm rot="21293179" flipH="1">
              <a:off x="1855169" y="3023230"/>
              <a:ext cx="1508760" cy="202265"/>
            </a:xfrm>
            <a:custGeom>
              <a:avLst/>
              <a:gdLst>
                <a:gd name="connsiteX0" fmla="*/ 1508760 w 1508760"/>
                <a:gd name="connsiteY0" fmla="*/ 0 h 202265"/>
                <a:gd name="connsiteX1" fmla="*/ 1442720 w 1508760"/>
                <a:gd name="connsiteY1" fmla="*/ 81280 h 202265"/>
                <a:gd name="connsiteX2" fmla="*/ 1320800 w 1508760"/>
                <a:gd name="connsiteY2" fmla="*/ 152400 h 202265"/>
                <a:gd name="connsiteX3" fmla="*/ 1071880 w 1508760"/>
                <a:gd name="connsiteY3" fmla="*/ 193040 h 202265"/>
                <a:gd name="connsiteX4" fmla="*/ 797560 w 1508760"/>
                <a:gd name="connsiteY4" fmla="*/ 198120 h 202265"/>
                <a:gd name="connsiteX5" fmla="*/ 391160 w 1508760"/>
                <a:gd name="connsiteY5" fmla="*/ 142240 h 202265"/>
                <a:gd name="connsiteX6" fmla="*/ 289560 w 1508760"/>
                <a:gd name="connsiteY6" fmla="*/ 86360 h 202265"/>
                <a:gd name="connsiteX7" fmla="*/ 50800 w 1508760"/>
                <a:gd name="connsiteY7" fmla="*/ 40640 h 202265"/>
                <a:gd name="connsiteX8" fmla="*/ 0 w 1508760"/>
                <a:gd name="connsiteY8" fmla="*/ 25400 h 202265"/>
                <a:gd name="connsiteX9" fmla="*/ 0 w 1508760"/>
                <a:gd name="connsiteY9" fmla="*/ 25400 h 20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8760" h="202265">
                  <a:moveTo>
                    <a:pt x="1508760" y="0"/>
                  </a:moveTo>
                  <a:cubicBezTo>
                    <a:pt x="1491403" y="27940"/>
                    <a:pt x="1474047" y="55880"/>
                    <a:pt x="1442720" y="81280"/>
                  </a:cubicBezTo>
                  <a:cubicBezTo>
                    <a:pt x="1411393" y="106680"/>
                    <a:pt x="1382607" y="133773"/>
                    <a:pt x="1320800" y="152400"/>
                  </a:cubicBezTo>
                  <a:cubicBezTo>
                    <a:pt x="1258993" y="171027"/>
                    <a:pt x="1159087" y="185420"/>
                    <a:pt x="1071880" y="193040"/>
                  </a:cubicBezTo>
                  <a:cubicBezTo>
                    <a:pt x="984673" y="200660"/>
                    <a:pt x="911013" y="206587"/>
                    <a:pt x="797560" y="198120"/>
                  </a:cubicBezTo>
                  <a:cubicBezTo>
                    <a:pt x="684107" y="189653"/>
                    <a:pt x="475827" y="160867"/>
                    <a:pt x="391160" y="142240"/>
                  </a:cubicBezTo>
                  <a:cubicBezTo>
                    <a:pt x="306493" y="123613"/>
                    <a:pt x="346287" y="103293"/>
                    <a:pt x="289560" y="86360"/>
                  </a:cubicBezTo>
                  <a:cubicBezTo>
                    <a:pt x="232833" y="69427"/>
                    <a:pt x="99060" y="50800"/>
                    <a:pt x="50800" y="40640"/>
                  </a:cubicBezTo>
                  <a:cubicBezTo>
                    <a:pt x="2540" y="30480"/>
                    <a:pt x="0" y="25400"/>
                    <a:pt x="0" y="25400"/>
                  </a:cubicBezTo>
                  <a:lnTo>
                    <a:pt x="0" y="2540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Freihandform 152"/>
            <p:cNvSpPr/>
            <p:nvPr/>
          </p:nvSpPr>
          <p:spPr>
            <a:xfrm rot="21105460" flipV="1">
              <a:off x="3314374" y="2893154"/>
              <a:ext cx="89964" cy="152333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Freihandform 119"/>
          <p:cNvSpPr/>
          <p:nvPr/>
        </p:nvSpPr>
        <p:spPr>
          <a:xfrm rot="20350860">
            <a:off x="2991152" y="2378005"/>
            <a:ext cx="271608" cy="352913"/>
          </a:xfrm>
          <a:custGeom>
            <a:avLst/>
            <a:gdLst>
              <a:gd name="connsiteX0" fmla="*/ 133102 w 173766"/>
              <a:gd name="connsiteY0" fmla="*/ 13740 h 166724"/>
              <a:gd name="connsiteX1" fmla="*/ 173742 w 173766"/>
              <a:gd name="connsiteY1" fmla="*/ 89940 h 166724"/>
              <a:gd name="connsiteX2" fmla="*/ 128022 w 173766"/>
              <a:gd name="connsiteY2" fmla="*/ 161060 h 166724"/>
              <a:gd name="connsiteX3" fmla="*/ 112782 w 173766"/>
              <a:gd name="connsiteY3" fmla="*/ 161060 h 166724"/>
              <a:gd name="connsiteX4" fmla="*/ 82302 w 173766"/>
              <a:gd name="connsiteY4" fmla="*/ 150900 h 166724"/>
              <a:gd name="connsiteX5" fmla="*/ 11182 w 173766"/>
              <a:gd name="connsiteY5" fmla="*/ 95020 h 166724"/>
              <a:gd name="connsiteX6" fmla="*/ 1022 w 173766"/>
              <a:gd name="connsiteY6" fmla="*/ 64540 h 166724"/>
              <a:gd name="connsiteX7" fmla="*/ 6102 w 173766"/>
              <a:gd name="connsiteY7" fmla="*/ 34060 h 166724"/>
              <a:gd name="connsiteX8" fmla="*/ 51822 w 173766"/>
              <a:gd name="connsiteY8" fmla="*/ 3580 h 166724"/>
              <a:gd name="connsiteX9" fmla="*/ 133102 w 173766"/>
              <a:gd name="connsiteY9" fmla="*/ 13740 h 16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766" h="166724">
                <a:moveTo>
                  <a:pt x="133102" y="13740"/>
                </a:moveTo>
                <a:cubicBezTo>
                  <a:pt x="153422" y="28133"/>
                  <a:pt x="174589" y="65387"/>
                  <a:pt x="173742" y="89940"/>
                </a:cubicBezTo>
                <a:cubicBezTo>
                  <a:pt x="172895" y="114493"/>
                  <a:pt x="138182" y="149207"/>
                  <a:pt x="128022" y="161060"/>
                </a:cubicBezTo>
                <a:cubicBezTo>
                  <a:pt x="117862" y="172913"/>
                  <a:pt x="120402" y="162753"/>
                  <a:pt x="112782" y="161060"/>
                </a:cubicBezTo>
                <a:cubicBezTo>
                  <a:pt x="105162" y="159367"/>
                  <a:pt x="99235" y="161907"/>
                  <a:pt x="82302" y="150900"/>
                </a:cubicBezTo>
                <a:cubicBezTo>
                  <a:pt x="65369" y="139893"/>
                  <a:pt x="24729" y="109413"/>
                  <a:pt x="11182" y="95020"/>
                </a:cubicBezTo>
                <a:cubicBezTo>
                  <a:pt x="-2365" y="80627"/>
                  <a:pt x="1869" y="74700"/>
                  <a:pt x="1022" y="64540"/>
                </a:cubicBezTo>
                <a:cubicBezTo>
                  <a:pt x="175" y="54380"/>
                  <a:pt x="-2365" y="44220"/>
                  <a:pt x="6102" y="34060"/>
                </a:cubicBezTo>
                <a:cubicBezTo>
                  <a:pt x="14569" y="23900"/>
                  <a:pt x="37429" y="10353"/>
                  <a:pt x="51822" y="3580"/>
                </a:cubicBezTo>
                <a:cubicBezTo>
                  <a:pt x="66215" y="-3193"/>
                  <a:pt x="112782" y="-653"/>
                  <a:pt x="133102" y="13740"/>
                </a:cubicBezTo>
                <a:close/>
              </a:path>
            </a:pathLst>
          </a:custGeom>
          <a:noFill/>
          <a:ln w="12700"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Freihandform 120"/>
          <p:cNvSpPr/>
          <p:nvPr/>
        </p:nvSpPr>
        <p:spPr>
          <a:xfrm rot="1060507">
            <a:off x="2351154" y="2588923"/>
            <a:ext cx="637198" cy="538644"/>
          </a:xfrm>
          <a:custGeom>
            <a:avLst/>
            <a:gdLst>
              <a:gd name="connsiteX0" fmla="*/ 782320 w 782320"/>
              <a:gd name="connsiteY0" fmla="*/ 0 h 538644"/>
              <a:gd name="connsiteX1" fmla="*/ 746760 w 782320"/>
              <a:gd name="connsiteY1" fmla="*/ 121920 h 538644"/>
              <a:gd name="connsiteX2" fmla="*/ 685800 w 782320"/>
              <a:gd name="connsiteY2" fmla="*/ 254000 h 538644"/>
              <a:gd name="connsiteX3" fmla="*/ 609600 w 782320"/>
              <a:gd name="connsiteY3" fmla="*/ 355600 h 538644"/>
              <a:gd name="connsiteX4" fmla="*/ 543560 w 782320"/>
              <a:gd name="connsiteY4" fmla="*/ 406400 h 538644"/>
              <a:gd name="connsiteX5" fmla="*/ 350520 w 782320"/>
              <a:gd name="connsiteY5" fmla="*/ 497840 h 538644"/>
              <a:gd name="connsiteX6" fmla="*/ 213360 w 782320"/>
              <a:gd name="connsiteY6" fmla="*/ 523240 h 538644"/>
              <a:gd name="connsiteX7" fmla="*/ 177800 w 782320"/>
              <a:gd name="connsiteY7" fmla="*/ 528320 h 538644"/>
              <a:gd name="connsiteX8" fmla="*/ 91440 w 782320"/>
              <a:gd name="connsiteY8" fmla="*/ 538480 h 538644"/>
              <a:gd name="connsiteX9" fmla="*/ 25400 w 782320"/>
              <a:gd name="connsiteY9" fmla="*/ 533400 h 538644"/>
              <a:gd name="connsiteX10" fmla="*/ 0 w 782320"/>
              <a:gd name="connsiteY10" fmla="*/ 518160 h 53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2320" h="538644">
                <a:moveTo>
                  <a:pt x="782320" y="0"/>
                </a:moveTo>
                <a:cubicBezTo>
                  <a:pt x="772583" y="39793"/>
                  <a:pt x="762847" y="79587"/>
                  <a:pt x="746760" y="121920"/>
                </a:cubicBezTo>
                <a:cubicBezTo>
                  <a:pt x="730673" y="164253"/>
                  <a:pt x="708660" y="215053"/>
                  <a:pt x="685800" y="254000"/>
                </a:cubicBezTo>
                <a:cubicBezTo>
                  <a:pt x="662940" y="292947"/>
                  <a:pt x="633307" y="330200"/>
                  <a:pt x="609600" y="355600"/>
                </a:cubicBezTo>
                <a:cubicBezTo>
                  <a:pt x="585893" y="381000"/>
                  <a:pt x="586740" y="382693"/>
                  <a:pt x="543560" y="406400"/>
                </a:cubicBezTo>
                <a:cubicBezTo>
                  <a:pt x="500380" y="430107"/>
                  <a:pt x="405553" y="478367"/>
                  <a:pt x="350520" y="497840"/>
                </a:cubicBezTo>
                <a:cubicBezTo>
                  <a:pt x="295487" y="517313"/>
                  <a:pt x="242147" y="518160"/>
                  <a:pt x="213360" y="523240"/>
                </a:cubicBezTo>
                <a:cubicBezTo>
                  <a:pt x="184573" y="528320"/>
                  <a:pt x="177800" y="528320"/>
                  <a:pt x="177800" y="528320"/>
                </a:cubicBezTo>
                <a:cubicBezTo>
                  <a:pt x="157480" y="530860"/>
                  <a:pt x="116840" y="537633"/>
                  <a:pt x="91440" y="538480"/>
                </a:cubicBezTo>
                <a:cubicBezTo>
                  <a:pt x="66040" y="539327"/>
                  <a:pt x="40640" y="536787"/>
                  <a:pt x="25400" y="533400"/>
                </a:cubicBezTo>
                <a:cubicBezTo>
                  <a:pt x="10160" y="530013"/>
                  <a:pt x="5080" y="524086"/>
                  <a:pt x="0" y="518160"/>
                </a:cubicBez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Freihandform 121"/>
          <p:cNvSpPr/>
          <p:nvPr/>
        </p:nvSpPr>
        <p:spPr>
          <a:xfrm rot="18277954">
            <a:off x="3001913" y="2690289"/>
            <a:ext cx="106343" cy="86409"/>
          </a:xfrm>
          <a:custGeom>
            <a:avLst/>
            <a:gdLst>
              <a:gd name="connsiteX0" fmla="*/ 15240 w 111853"/>
              <a:gd name="connsiteY0" fmla="*/ 0 h 96520"/>
              <a:gd name="connsiteX1" fmla="*/ 111760 w 111853"/>
              <a:gd name="connsiteY1" fmla="*/ 20320 h 96520"/>
              <a:gd name="connsiteX2" fmla="*/ 0 w 111853"/>
              <a:gd name="connsiteY2" fmla="*/ 96520 h 96520"/>
              <a:gd name="connsiteX3" fmla="*/ 0 w 111853"/>
              <a:gd name="connsiteY3" fmla="*/ 96520 h 9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53" h="96520">
                <a:moveTo>
                  <a:pt x="15240" y="0"/>
                </a:moveTo>
                <a:cubicBezTo>
                  <a:pt x="64770" y="2116"/>
                  <a:pt x="114300" y="4233"/>
                  <a:pt x="111760" y="20320"/>
                </a:cubicBezTo>
                <a:cubicBezTo>
                  <a:pt x="109220" y="36407"/>
                  <a:pt x="0" y="96520"/>
                  <a:pt x="0" y="96520"/>
                </a:cubicBezTo>
                <a:lnTo>
                  <a:pt x="0" y="9652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3" name="Gruppieren 122"/>
          <p:cNvGrpSpPr/>
          <p:nvPr/>
        </p:nvGrpSpPr>
        <p:grpSpPr>
          <a:xfrm>
            <a:off x="6300192" y="1059582"/>
            <a:ext cx="287613" cy="281031"/>
            <a:chOff x="7085513" y="1333165"/>
            <a:chExt cx="287613" cy="281031"/>
          </a:xfrm>
        </p:grpSpPr>
        <p:sp>
          <p:nvSpPr>
            <p:cNvPr id="150" name="Freihandform 149"/>
            <p:cNvSpPr/>
            <p:nvPr/>
          </p:nvSpPr>
          <p:spPr>
            <a:xfrm>
              <a:off x="7085513" y="1333165"/>
              <a:ext cx="284407" cy="240746"/>
            </a:xfrm>
            <a:custGeom>
              <a:avLst/>
              <a:gdLst>
                <a:gd name="connsiteX0" fmla="*/ 174039 w 284407"/>
                <a:gd name="connsiteY0" fmla="*/ 45874 h 240746"/>
                <a:gd name="connsiteX1" fmla="*/ 11479 w 284407"/>
                <a:gd name="connsiteY1" fmla="*/ 56034 h 240746"/>
                <a:gd name="connsiteX2" fmla="*/ 21639 w 284407"/>
                <a:gd name="connsiteY2" fmla="*/ 116994 h 240746"/>
                <a:gd name="connsiteX3" fmla="*/ 87679 w 284407"/>
                <a:gd name="connsiteY3" fmla="*/ 218594 h 240746"/>
                <a:gd name="connsiteX4" fmla="*/ 214679 w 284407"/>
                <a:gd name="connsiteY4" fmla="*/ 238914 h 240746"/>
                <a:gd name="connsiteX5" fmla="*/ 280719 w 284407"/>
                <a:gd name="connsiteY5" fmla="*/ 188114 h 240746"/>
                <a:gd name="connsiteX6" fmla="*/ 270559 w 284407"/>
                <a:gd name="connsiteY6" fmla="*/ 50954 h 240746"/>
                <a:gd name="connsiteX7" fmla="*/ 224839 w 284407"/>
                <a:gd name="connsiteY7" fmla="*/ 10314 h 240746"/>
                <a:gd name="connsiteX8" fmla="*/ 102919 w 284407"/>
                <a:gd name="connsiteY8" fmla="*/ 154 h 240746"/>
                <a:gd name="connsiteX9" fmla="*/ 92759 w 284407"/>
                <a:gd name="connsiteY9" fmla="*/ 15394 h 24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407" h="240746">
                  <a:moveTo>
                    <a:pt x="174039" y="45874"/>
                  </a:moveTo>
                  <a:cubicBezTo>
                    <a:pt x="105459" y="45027"/>
                    <a:pt x="36879" y="44181"/>
                    <a:pt x="11479" y="56034"/>
                  </a:cubicBezTo>
                  <a:cubicBezTo>
                    <a:pt x="-13921" y="67887"/>
                    <a:pt x="8939" y="89901"/>
                    <a:pt x="21639" y="116994"/>
                  </a:cubicBezTo>
                  <a:cubicBezTo>
                    <a:pt x="34339" y="144087"/>
                    <a:pt x="55506" y="198274"/>
                    <a:pt x="87679" y="218594"/>
                  </a:cubicBezTo>
                  <a:cubicBezTo>
                    <a:pt x="119852" y="238914"/>
                    <a:pt x="182506" y="243994"/>
                    <a:pt x="214679" y="238914"/>
                  </a:cubicBezTo>
                  <a:cubicBezTo>
                    <a:pt x="246852" y="233834"/>
                    <a:pt x="271406" y="219441"/>
                    <a:pt x="280719" y="188114"/>
                  </a:cubicBezTo>
                  <a:cubicBezTo>
                    <a:pt x="290032" y="156787"/>
                    <a:pt x="279872" y="80587"/>
                    <a:pt x="270559" y="50954"/>
                  </a:cubicBezTo>
                  <a:cubicBezTo>
                    <a:pt x="261246" y="21321"/>
                    <a:pt x="252779" y="18781"/>
                    <a:pt x="224839" y="10314"/>
                  </a:cubicBezTo>
                  <a:cubicBezTo>
                    <a:pt x="196899" y="1847"/>
                    <a:pt x="124932" y="-693"/>
                    <a:pt x="102919" y="154"/>
                  </a:cubicBezTo>
                  <a:cubicBezTo>
                    <a:pt x="80906" y="1001"/>
                    <a:pt x="86832" y="8197"/>
                    <a:pt x="92759" y="15394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Textfeld 150"/>
            <p:cNvSpPr txBox="1"/>
            <p:nvPr/>
          </p:nvSpPr>
          <p:spPr>
            <a:xfrm>
              <a:off x="7092280" y="1352586"/>
              <a:ext cx="28084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100" b="1" dirty="0">
                  <a:latin typeface="Blacksword" pitchFamily="50" charset="0"/>
                </a:rPr>
                <a:t>5</a:t>
              </a: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1942439" y="191701"/>
            <a:ext cx="1291229" cy="787976"/>
            <a:chOff x="1377699" y="191701"/>
            <a:chExt cx="1291229" cy="787976"/>
          </a:xfrm>
        </p:grpSpPr>
        <p:grpSp>
          <p:nvGrpSpPr>
            <p:cNvPr id="117" name="Gruppieren 116"/>
            <p:cNvGrpSpPr/>
            <p:nvPr/>
          </p:nvGrpSpPr>
          <p:grpSpPr>
            <a:xfrm>
              <a:off x="1377699" y="191701"/>
              <a:ext cx="1291229" cy="787976"/>
              <a:chOff x="1377699" y="191701"/>
              <a:chExt cx="1291229" cy="787976"/>
            </a:xfrm>
          </p:grpSpPr>
          <p:sp>
            <p:nvSpPr>
              <p:cNvPr id="156" name="Bogen 155"/>
              <p:cNvSpPr/>
              <p:nvPr/>
            </p:nvSpPr>
            <p:spPr>
              <a:xfrm rot="19903584">
                <a:off x="1377699" y="344816"/>
                <a:ext cx="1291229" cy="634861"/>
              </a:xfrm>
              <a:prstGeom prst="arc">
                <a:avLst>
                  <a:gd name="adj1" fmla="val 16200000"/>
                  <a:gd name="adj2" fmla="val 20363229"/>
                </a:avLst>
              </a:pr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Freihandform 156"/>
              <p:cNvSpPr/>
              <p:nvPr/>
            </p:nvSpPr>
            <p:spPr>
              <a:xfrm>
                <a:off x="2293969" y="191701"/>
                <a:ext cx="91556" cy="81280"/>
              </a:xfrm>
              <a:custGeom>
                <a:avLst/>
                <a:gdLst>
                  <a:gd name="connsiteX0" fmla="*/ 15240 w 91556"/>
                  <a:gd name="connsiteY0" fmla="*/ 0 h 81280"/>
                  <a:gd name="connsiteX1" fmla="*/ 91440 w 91556"/>
                  <a:gd name="connsiteY1" fmla="*/ 30480 h 81280"/>
                  <a:gd name="connsiteX2" fmla="*/ 0 w 91556"/>
                  <a:gd name="connsiteY2" fmla="*/ 81280 h 81280"/>
                  <a:gd name="connsiteX3" fmla="*/ 0 w 91556"/>
                  <a:gd name="connsiteY3" fmla="*/ 81280 h 8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56" h="81280">
                    <a:moveTo>
                      <a:pt x="15240" y="0"/>
                    </a:moveTo>
                    <a:cubicBezTo>
                      <a:pt x="54610" y="8466"/>
                      <a:pt x="93980" y="16933"/>
                      <a:pt x="91440" y="30480"/>
                    </a:cubicBezTo>
                    <a:cubicBezTo>
                      <a:pt x="88900" y="44027"/>
                      <a:pt x="0" y="81280"/>
                      <a:pt x="0" y="81280"/>
                    </a:cubicBezTo>
                    <a:lnTo>
                      <a:pt x="0" y="8128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4" name="Gruppieren 123"/>
            <p:cNvGrpSpPr/>
            <p:nvPr/>
          </p:nvGrpSpPr>
          <p:grpSpPr>
            <a:xfrm>
              <a:off x="1552706" y="321577"/>
              <a:ext cx="303288" cy="393303"/>
              <a:chOff x="1552706" y="321577"/>
              <a:chExt cx="303288" cy="393303"/>
            </a:xfrm>
          </p:grpSpPr>
          <p:grpSp>
            <p:nvGrpSpPr>
              <p:cNvPr id="146" name="Gruppieren 145"/>
              <p:cNvGrpSpPr/>
              <p:nvPr/>
            </p:nvGrpSpPr>
            <p:grpSpPr>
              <a:xfrm>
                <a:off x="1588751" y="321577"/>
                <a:ext cx="266418" cy="301819"/>
                <a:chOff x="1398198" y="299293"/>
                <a:chExt cx="266418" cy="301819"/>
              </a:xfrm>
            </p:grpSpPr>
            <p:sp>
              <p:nvSpPr>
                <p:cNvPr id="148" name="Freihandform 147"/>
                <p:cNvSpPr/>
                <p:nvPr/>
              </p:nvSpPr>
              <p:spPr>
                <a:xfrm rot="18106273">
                  <a:off x="1374905" y="322586"/>
                  <a:ext cx="298105" cy="251520"/>
                </a:xfrm>
                <a:custGeom>
                  <a:avLst/>
                  <a:gdLst>
                    <a:gd name="connsiteX0" fmla="*/ 243397 w 298105"/>
                    <a:gd name="connsiteY0" fmla="*/ 58 h 195642"/>
                    <a:gd name="connsiteX1" fmla="*/ 294197 w 298105"/>
                    <a:gd name="connsiteY1" fmla="*/ 91498 h 195642"/>
                    <a:gd name="connsiteX2" fmla="*/ 263717 w 298105"/>
                    <a:gd name="connsiteY2" fmla="*/ 193098 h 195642"/>
                    <a:gd name="connsiteX3" fmla="*/ 19877 w 298105"/>
                    <a:gd name="connsiteY3" fmla="*/ 157538 h 195642"/>
                    <a:gd name="connsiteX4" fmla="*/ 19877 w 298105"/>
                    <a:gd name="connsiteY4" fmla="*/ 76258 h 195642"/>
                    <a:gd name="connsiteX5" fmla="*/ 65597 w 298105"/>
                    <a:gd name="connsiteY5" fmla="*/ 20378 h 195642"/>
                    <a:gd name="connsiteX6" fmla="*/ 126557 w 298105"/>
                    <a:gd name="connsiteY6" fmla="*/ 58 h 195642"/>
                    <a:gd name="connsiteX7" fmla="*/ 187517 w 298105"/>
                    <a:gd name="connsiteY7" fmla="*/ 15298 h 195642"/>
                    <a:gd name="connsiteX8" fmla="*/ 212917 w 298105"/>
                    <a:gd name="connsiteY8" fmla="*/ 45778 h 195642"/>
                    <a:gd name="connsiteX9" fmla="*/ 223077 w 298105"/>
                    <a:gd name="connsiteY9" fmla="*/ 55938 h 195642"/>
                    <a:gd name="connsiteX10" fmla="*/ 238317 w 298105"/>
                    <a:gd name="connsiteY10" fmla="*/ 101658 h 195642"/>
                    <a:gd name="connsiteX11" fmla="*/ 238317 w 298105"/>
                    <a:gd name="connsiteY11" fmla="*/ 101658 h 19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8105" h="195642">
                      <a:moveTo>
                        <a:pt x="243397" y="58"/>
                      </a:moveTo>
                      <a:cubicBezTo>
                        <a:pt x="267103" y="29691"/>
                        <a:pt x="290810" y="59325"/>
                        <a:pt x="294197" y="91498"/>
                      </a:cubicBezTo>
                      <a:cubicBezTo>
                        <a:pt x="297584" y="123671"/>
                        <a:pt x="309437" y="182091"/>
                        <a:pt x="263717" y="193098"/>
                      </a:cubicBezTo>
                      <a:cubicBezTo>
                        <a:pt x="217997" y="204105"/>
                        <a:pt x="60517" y="177011"/>
                        <a:pt x="19877" y="157538"/>
                      </a:cubicBezTo>
                      <a:cubicBezTo>
                        <a:pt x="-20763" y="138065"/>
                        <a:pt x="12257" y="99118"/>
                        <a:pt x="19877" y="76258"/>
                      </a:cubicBezTo>
                      <a:cubicBezTo>
                        <a:pt x="27497" y="53398"/>
                        <a:pt x="47817" y="33078"/>
                        <a:pt x="65597" y="20378"/>
                      </a:cubicBezTo>
                      <a:cubicBezTo>
                        <a:pt x="83377" y="7678"/>
                        <a:pt x="106237" y="905"/>
                        <a:pt x="126557" y="58"/>
                      </a:cubicBezTo>
                      <a:cubicBezTo>
                        <a:pt x="146877" y="-789"/>
                        <a:pt x="173124" y="7678"/>
                        <a:pt x="187517" y="15298"/>
                      </a:cubicBezTo>
                      <a:cubicBezTo>
                        <a:pt x="201910" y="22918"/>
                        <a:pt x="206990" y="39005"/>
                        <a:pt x="212917" y="45778"/>
                      </a:cubicBezTo>
                      <a:cubicBezTo>
                        <a:pt x="218844" y="52551"/>
                        <a:pt x="218844" y="46625"/>
                        <a:pt x="223077" y="55938"/>
                      </a:cubicBezTo>
                      <a:cubicBezTo>
                        <a:pt x="227310" y="65251"/>
                        <a:pt x="238317" y="101658"/>
                        <a:pt x="238317" y="101658"/>
                      </a:cubicBezTo>
                      <a:lnTo>
                        <a:pt x="238317" y="101658"/>
                      </a:lnTo>
                    </a:path>
                  </a:pathLst>
                </a:custGeom>
                <a:ln>
                  <a:solidFill>
                    <a:srgbClr val="E990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Textfeld 148"/>
                <p:cNvSpPr txBox="1"/>
                <p:nvPr/>
              </p:nvSpPr>
              <p:spPr>
                <a:xfrm>
                  <a:off x="1409418" y="339502"/>
                  <a:ext cx="2551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 smtClean="0">
                      <a:latin typeface="Blacksword" pitchFamily="50" charset="0"/>
                    </a:rPr>
                    <a:t>1</a:t>
                  </a:r>
                  <a:endParaRPr lang="de-DE" sz="1100" b="1" dirty="0">
                    <a:latin typeface="Blacksword" pitchFamily="50" charset="0"/>
                  </a:endParaRPr>
                </a:p>
              </p:txBody>
            </p:sp>
          </p:grpSp>
          <p:sp>
            <p:nvSpPr>
              <p:cNvPr id="147" name="Textfeld 146"/>
              <p:cNvSpPr txBox="1"/>
              <p:nvPr/>
            </p:nvSpPr>
            <p:spPr>
              <a:xfrm>
                <a:off x="1552706" y="37632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b="1" dirty="0">
                    <a:latin typeface="Blacksword" pitchFamily="50" charset="0"/>
                  </a:rPr>
                  <a:t>-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</p:grpSp>
      </p:grpSp>
      <p:grpSp>
        <p:nvGrpSpPr>
          <p:cNvPr id="126" name="Gruppieren 125"/>
          <p:cNvGrpSpPr/>
          <p:nvPr/>
        </p:nvGrpSpPr>
        <p:grpSpPr>
          <a:xfrm rot="251164" flipH="1" flipV="1">
            <a:off x="5390112" y="533539"/>
            <a:ext cx="2056014" cy="618192"/>
            <a:chOff x="823065" y="532555"/>
            <a:chExt cx="2382053" cy="589669"/>
          </a:xfrm>
        </p:grpSpPr>
        <p:sp>
          <p:nvSpPr>
            <p:cNvPr id="144" name="Bogen 143"/>
            <p:cNvSpPr/>
            <p:nvPr/>
          </p:nvSpPr>
          <p:spPr>
            <a:xfrm rot="1687846">
              <a:off x="823065" y="532555"/>
              <a:ext cx="2382053" cy="20853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Freihandform 144"/>
            <p:cNvSpPr/>
            <p:nvPr/>
          </p:nvSpPr>
          <p:spPr>
            <a:xfrm rot="3474627">
              <a:off x="2947315" y="969601"/>
              <a:ext cx="156742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Freihandform 126"/>
          <p:cNvSpPr/>
          <p:nvPr/>
        </p:nvSpPr>
        <p:spPr>
          <a:xfrm>
            <a:off x="4826948" y="1528333"/>
            <a:ext cx="440660" cy="434792"/>
          </a:xfrm>
          <a:custGeom>
            <a:avLst/>
            <a:gdLst>
              <a:gd name="connsiteX0" fmla="*/ 74761 w 440660"/>
              <a:gd name="connsiteY0" fmla="*/ 50447 h 434792"/>
              <a:gd name="connsiteX1" fmla="*/ 129625 w 440660"/>
              <a:gd name="connsiteY1" fmla="*/ 19967 h 434792"/>
              <a:gd name="connsiteX2" fmla="*/ 251545 w 440660"/>
              <a:gd name="connsiteY2" fmla="*/ 1679 h 434792"/>
              <a:gd name="connsiteX3" fmla="*/ 349081 w 440660"/>
              <a:gd name="connsiteY3" fmla="*/ 62639 h 434792"/>
              <a:gd name="connsiteX4" fmla="*/ 440521 w 440660"/>
              <a:gd name="connsiteY4" fmla="*/ 275999 h 434792"/>
              <a:gd name="connsiteX5" fmla="*/ 367369 w 440660"/>
              <a:gd name="connsiteY5" fmla="*/ 367439 h 434792"/>
              <a:gd name="connsiteX6" fmla="*/ 269833 w 440660"/>
              <a:gd name="connsiteY6" fmla="*/ 416207 h 434792"/>
              <a:gd name="connsiteX7" fmla="*/ 172297 w 440660"/>
              <a:gd name="connsiteY7" fmla="*/ 434495 h 434792"/>
              <a:gd name="connsiteX8" fmla="*/ 80857 w 440660"/>
              <a:gd name="connsiteY8" fmla="*/ 422303 h 434792"/>
              <a:gd name="connsiteX9" fmla="*/ 13801 w 440660"/>
              <a:gd name="connsiteY9" fmla="*/ 361343 h 434792"/>
              <a:gd name="connsiteX10" fmla="*/ 7705 w 440660"/>
              <a:gd name="connsiteY10" fmla="*/ 318671 h 434792"/>
              <a:gd name="connsiteX11" fmla="*/ 1609 w 440660"/>
              <a:gd name="connsiteY11" fmla="*/ 233327 h 434792"/>
              <a:gd name="connsiteX12" fmla="*/ 1609 w 440660"/>
              <a:gd name="connsiteY12" fmla="*/ 166271 h 434792"/>
              <a:gd name="connsiteX13" fmla="*/ 19897 w 440660"/>
              <a:gd name="connsiteY13" fmla="*/ 135791 h 434792"/>
              <a:gd name="connsiteX14" fmla="*/ 74761 w 440660"/>
              <a:gd name="connsiteY14" fmla="*/ 50447 h 43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660" h="434792">
                <a:moveTo>
                  <a:pt x="74761" y="50447"/>
                </a:moveTo>
                <a:cubicBezTo>
                  <a:pt x="93049" y="31143"/>
                  <a:pt x="100161" y="28095"/>
                  <a:pt x="129625" y="19967"/>
                </a:cubicBezTo>
                <a:cubicBezTo>
                  <a:pt x="159089" y="11839"/>
                  <a:pt x="214969" y="-5433"/>
                  <a:pt x="251545" y="1679"/>
                </a:cubicBezTo>
                <a:cubicBezTo>
                  <a:pt x="288121" y="8791"/>
                  <a:pt x="317585" y="16919"/>
                  <a:pt x="349081" y="62639"/>
                </a:cubicBezTo>
                <a:cubicBezTo>
                  <a:pt x="380577" y="108359"/>
                  <a:pt x="437473" y="225199"/>
                  <a:pt x="440521" y="275999"/>
                </a:cubicBezTo>
                <a:cubicBezTo>
                  <a:pt x="443569" y="326799"/>
                  <a:pt x="395817" y="344071"/>
                  <a:pt x="367369" y="367439"/>
                </a:cubicBezTo>
                <a:cubicBezTo>
                  <a:pt x="338921" y="390807"/>
                  <a:pt x="302345" y="405031"/>
                  <a:pt x="269833" y="416207"/>
                </a:cubicBezTo>
                <a:cubicBezTo>
                  <a:pt x="237321" y="427383"/>
                  <a:pt x="203793" y="433479"/>
                  <a:pt x="172297" y="434495"/>
                </a:cubicBezTo>
                <a:cubicBezTo>
                  <a:pt x="140801" y="435511"/>
                  <a:pt x="107273" y="434495"/>
                  <a:pt x="80857" y="422303"/>
                </a:cubicBezTo>
                <a:cubicBezTo>
                  <a:pt x="54441" y="410111"/>
                  <a:pt x="25993" y="378615"/>
                  <a:pt x="13801" y="361343"/>
                </a:cubicBezTo>
                <a:cubicBezTo>
                  <a:pt x="1609" y="344071"/>
                  <a:pt x="9737" y="340007"/>
                  <a:pt x="7705" y="318671"/>
                </a:cubicBezTo>
                <a:cubicBezTo>
                  <a:pt x="5673" y="297335"/>
                  <a:pt x="2625" y="258727"/>
                  <a:pt x="1609" y="233327"/>
                </a:cubicBezTo>
                <a:cubicBezTo>
                  <a:pt x="593" y="207927"/>
                  <a:pt x="-1439" y="182527"/>
                  <a:pt x="1609" y="166271"/>
                </a:cubicBezTo>
                <a:cubicBezTo>
                  <a:pt x="4657" y="150015"/>
                  <a:pt x="8721" y="148999"/>
                  <a:pt x="19897" y="135791"/>
                </a:cubicBezTo>
                <a:cubicBezTo>
                  <a:pt x="31073" y="122583"/>
                  <a:pt x="56473" y="69751"/>
                  <a:pt x="74761" y="50447"/>
                </a:cubicBezTo>
                <a:close/>
              </a:path>
            </a:pathLst>
          </a:custGeom>
          <a:noFill/>
          <a:ln w="9525"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8" name="Gruppieren 127"/>
          <p:cNvGrpSpPr/>
          <p:nvPr/>
        </p:nvGrpSpPr>
        <p:grpSpPr>
          <a:xfrm>
            <a:off x="5295705" y="1635646"/>
            <a:ext cx="1364527" cy="489648"/>
            <a:chOff x="5683705" y="2322701"/>
            <a:chExt cx="1411583" cy="489648"/>
          </a:xfrm>
        </p:grpSpPr>
        <p:sp>
          <p:nvSpPr>
            <p:cNvPr id="142" name="Freihandform 141"/>
            <p:cNvSpPr/>
            <p:nvPr/>
          </p:nvSpPr>
          <p:spPr>
            <a:xfrm rot="20880379">
              <a:off x="5748186" y="232270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Freihandform 142"/>
            <p:cNvSpPr/>
            <p:nvPr/>
          </p:nvSpPr>
          <p:spPr>
            <a:xfrm rot="12527867">
              <a:off x="5683705" y="2389062"/>
              <a:ext cx="204073" cy="183525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9" name="Gruppieren 128"/>
          <p:cNvGrpSpPr/>
          <p:nvPr/>
        </p:nvGrpSpPr>
        <p:grpSpPr>
          <a:xfrm>
            <a:off x="6548016" y="2779744"/>
            <a:ext cx="291071" cy="323369"/>
            <a:chOff x="7081871" y="3798841"/>
            <a:chExt cx="291071" cy="323369"/>
          </a:xfrm>
        </p:grpSpPr>
        <p:sp>
          <p:nvSpPr>
            <p:cNvPr id="140" name="Rechteck 139"/>
            <p:cNvSpPr/>
            <p:nvPr/>
          </p:nvSpPr>
          <p:spPr>
            <a:xfrm>
              <a:off x="7081871" y="3860600"/>
              <a:ext cx="26481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b="1" dirty="0">
                  <a:latin typeface="Blacksword" pitchFamily="50" charset="0"/>
                </a:rPr>
                <a:t>7</a:t>
              </a:r>
              <a:endParaRPr lang="de-DE" b="1" dirty="0">
                <a:latin typeface="Blacksword" pitchFamily="50" charset="0"/>
              </a:endParaRPr>
            </a:p>
          </p:txBody>
        </p:sp>
        <p:sp>
          <p:nvSpPr>
            <p:cNvPr id="141" name="Freihandform 140"/>
            <p:cNvSpPr/>
            <p:nvPr/>
          </p:nvSpPr>
          <p:spPr>
            <a:xfrm>
              <a:off x="7092280" y="3798841"/>
              <a:ext cx="280662" cy="281569"/>
            </a:xfrm>
            <a:custGeom>
              <a:avLst/>
              <a:gdLst>
                <a:gd name="connsiteX0" fmla="*/ 67167 w 280662"/>
                <a:gd name="connsiteY0" fmla="*/ 79529 h 281569"/>
                <a:gd name="connsiteX1" fmla="*/ 146415 w 280662"/>
                <a:gd name="connsiteY1" fmla="*/ 36857 h 281569"/>
                <a:gd name="connsiteX2" fmla="*/ 237855 w 280662"/>
                <a:gd name="connsiteY2" fmla="*/ 73433 h 281569"/>
                <a:gd name="connsiteX3" fmla="*/ 280527 w 280662"/>
                <a:gd name="connsiteY3" fmla="*/ 177065 h 281569"/>
                <a:gd name="connsiteX4" fmla="*/ 250047 w 280662"/>
                <a:gd name="connsiteY4" fmla="*/ 250217 h 281569"/>
                <a:gd name="connsiteX5" fmla="*/ 213471 w 280662"/>
                <a:gd name="connsiteY5" fmla="*/ 268505 h 281569"/>
                <a:gd name="connsiteX6" fmla="*/ 122031 w 280662"/>
                <a:gd name="connsiteY6" fmla="*/ 280697 h 281569"/>
                <a:gd name="connsiteX7" fmla="*/ 42783 w 280662"/>
                <a:gd name="connsiteY7" fmla="*/ 244121 h 281569"/>
                <a:gd name="connsiteX8" fmla="*/ 12303 w 280662"/>
                <a:gd name="connsiteY8" fmla="*/ 189257 h 281569"/>
                <a:gd name="connsiteX9" fmla="*/ 111 w 280662"/>
                <a:gd name="connsiteY9" fmla="*/ 103913 h 281569"/>
                <a:gd name="connsiteX10" fmla="*/ 18399 w 280662"/>
                <a:gd name="connsiteY10" fmla="*/ 36857 h 281569"/>
                <a:gd name="connsiteX11" fmla="*/ 122031 w 280662"/>
                <a:gd name="connsiteY11" fmla="*/ 281 h 281569"/>
                <a:gd name="connsiteX12" fmla="*/ 207375 w 280662"/>
                <a:gd name="connsiteY12" fmla="*/ 55145 h 281569"/>
                <a:gd name="connsiteX13" fmla="*/ 207375 w 280662"/>
                <a:gd name="connsiteY13" fmla="*/ 97817 h 28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662" h="281569">
                  <a:moveTo>
                    <a:pt x="67167" y="79529"/>
                  </a:moveTo>
                  <a:cubicBezTo>
                    <a:pt x="92567" y="58701"/>
                    <a:pt x="117967" y="37873"/>
                    <a:pt x="146415" y="36857"/>
                  </a:cubicBezTo>
                  <a:cubicBezTo>
                    <a:pt x="174863" y="35841"/>
                    <a:pt x="215503" y="50065"/>
                    <a:pt x="237855" y="73433"/>
                  </a:cubicBezTo>
                  <a:cubicBezTo>
                    <a:pt x="260207" y="96801"/>
                    <a:pt x="278495" y="147601"/>
                    <a:pt x="280527" y="177065"/>
                  </a:cubicBezTo>
                  <a:cubicBezTo>
                    <a:pt x="282559" y="206529"/>
                    <a:pt x="261223" y="234977"/>
                    <a:pt x="250047" y="250217"/>
                  </a:cubicBezTo>
                  <a:cubicBezTo>
                    <a:pt x="238871" y="265457"/>
                    <a:pt x="234807" y="263425"/>
                    <a:pt x="213471" y="268505"/>
                  </a:cubicBezTo>
                  <a:cubicBezTo>
                    <a:pt x="192135" y="273585"/>
                    <a:pt x="150479" y="284761"/>
                    <a:pt x="122031" y="280697"/>
                  </a:cubicBezTo>
                  <a:cubicBezTo>
                    <a:pt x="93583" y="276633"/>
                    <a:pt x="61071" y="259361"/>
                    <a:pt x="42783" y="244121"/>
                  </a:cubicBezTo>
                  <a:cubicBezTo>
                    <a:pt x="24495" y="228881"/>
                    <a:pt x="19415" y="212625"/>
                    <a:pt x="12303" y="189257"/>
                  </a:cubicBezTo>
                  <a:cubicBezTo>
                    <a:pt x="5191" y="165889"/>
                    <a:pt x="-905" y="129313"/>
                    <a:pt x="111" y="103913"/>
                  </a:cubicBezTo>
                  <a:cubicBezTo>
                    <a:pt x="1127" y="78513"/>
                    <a:pt x="-1921" y="54129"/>
                    <a:pt x="18399" y="36857"/>
                  </a:cubicBezTo>
                  <a:cubicBezTo>
                    <a:pt x="38719" y="19585"/>
                    <a:pt x="90535" y="-2767"/>
                    <a:pt x="122031" y="281"/>
                  </a:cubicBezTo>
                  <a:cubicBezTo>
                    <a:pt x="153527" y="3329"/>
                    <a:pt x="193151" y="38889"/>
                    <a:pt x="207375" y="55145"/>
                  </a:cubicBezTo>
                  <a:cubicBezTo>
                    <a:pt x="221599" y="71401"/>
                    <a:pt x="214487" y="84609"/>
                    <a:pt x="207375" y="97817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0" name="Freihandform 129"/>
          <p:cNvSpPr/>
          <p:nvPr/>
        </p:nvSpPr>
        <p:spPr>
          <a:xfrm>
            <a:off x="6691147" y="1784632"/>
            <a:ext cx="257432" cy="277042"/>
          </a:xfrm>
          <a:custGeom>
            <a:avLst/>
            <a:gdLst>
              <a:gd name="connsiteX0" fmla="*/ 64359 w 221883"/>
              <a:gd name="connsiteY0" fmla="*/ 128016 h 189339"/>
              <a:gd name="connsiteX1" fmla="*/ 27783 w 221883"/>
              <a:gd name="connsiteY1" fmla="*/ 67056 h 189339"/>
              <a:gd name="connsiteX2" fmla="*/ 39975 w 221883"/>
              <a:gd name="connsiteY2" fmla="*/ 30480 h 189339"/>
              <a:gd name="connsiteX3" fmla="*/ 82647 w 221883"/>
              <a:gd name="connsiteY3" fmla="*/ 0 h 189339"/>
              <a:gd name="connsiteX4" fmla="*/ 161895 w 221883"/>
              <a:gd name="connsiteY4" fmla="*/ 6096 h 189339"/>
              <a:gd name="connsiteX5" fmla="*/ 216759 w 221883"/>
              <a:gd name="connsiteY5" fmla="*/ 48768 h 189339"/>
              <a:gd name="connsiteX6" fmla="*/ 216759 w 221883"/>
              <a:gd name="connsiteY6" fmla="*/ 115824 h 189339"/>
              <a:gd name="connsiteX7" fmla="*/ 192375 w 221883"/>
              <a:gd name="connsiteY7" fmla="*/ 182880 h 189339"/>
              <a:gd name="connsiteX8" fmla="*/ 167991 w 221883"/>
              <a:gd name="connsiteY8" fmla="*/ 182880 h 189339"/>
              <a:gd name="connsiteX9" fmla="*/ 94839 w 221883"/>
              <a:gd name="connsiteY9" fmla="*/ 188976 h 189339"/>
              <a:gd name="connsiteX10" fmla="*/ 9495 w 221883"/>
              <a:gd name="connsiteY10" fmla="*/ 170688 h 189339"/>
              <a:gd name="connsiteX11" fmla="*/ 3399 w 221883"/>
              <a:gd name="connsiteY11" fmla="*/ 140208 h 189339"/>
              <a:gd name="connsiteX12" fmla="*/ 3399 w 221883"/>
              <a:gd name="connsiteY12" fmla="*/ 79248 h 189339"/>
              <a:gd name="connsiteX13" fmla="*/ 46071 w 221883"/>
              <a:gd name="connsiteY13" fmla="*/ 60960 h 189339"/>
              <a:gd name="connsiteX14" fmla="*/ 64359 w 221883"/>
              <a:gd name="connsiteY14" fmla="*/ 60960 h 189339"/>
              <a:gd name="connsiteX15" fmla="*/ 64359 w 221883"/>
              <a:gd name="connsiteY15" fmla="*/ 60960 h 189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883" h="189339">
                <a:moveTo>
                  <a:pt x="64359" y="128016"/>
                </a:moveTo>
                <a:cubicBezTo>
                  <a:pt x="48103" y="105664"/>
                  <a:pt x="31847" y="83312"/>
                  <a:pt x="27783" y="67056"/>
                </a:cubicBezTo>
                <a:cubicBezTo>
                  <a:pt x="23719" y="50800"/>
                  <a:pt x="30831" y="41656"/>
                  <a:pt x="39975" y="30480"/>
                </a:cubicBezTo>
                <a:cubicBezTo>
                  <a:pt x="49119" y="19304"/>
                  <a:pt x="62327" y="4064"/>
                  <a:pt x="82647" y="0"/>
                </a:cubicBezTo>
                <a:cubicBezTo>
                  <a:pt x="102967" y="-4064"/>
                  <a:pt x="139543" y="-2032"/>
                  <a:pt x="161895" y="6096"/>
                </a:cubicBezTo>
                <a:cubicBezTo>
                  <a:pt x="184247" y="14224"/>
                  <a:pt x="207615" y="30480"/>
                  <a:pt x="216759" y="48768"/>
                </a:cubicBezTo>
                <a:cubicBezTo>
                  <a:pt x="225903" y="67056"/>
                  <a:pt x="220823" y="93472"/>
                  <a:pt x="216759" y="115824"/>
                </a:cubicBezTo>
                <a:cubicBezTo>
                  <a:pt x="212695" y="138176"/>
                  <a:pt x="200503" y="171704"/>
                  <a:pt x="192375" y="182880"/>
                </a:cubicBezTo>
                <a:cubicBezTo>
                  <a:pt x="184247" y="194056"/>
                  <a:pt x="184247" y="181864"/>
                  <a:pt x="167991" y="182880"/>
                </a:cubicBezTo>
                <a:cubicBezTo>
                  <a:pt x="151735" y="183896"/>
                  <a:pt x="121255" y="191008"/>
                  <a:pt x="94839" y="188976"/>
                </a:cubicBezTo>
                <a:cubicBezTo>
                  <a:pt x="68423" y="186944"/>
                  <a:pt x="24735" y="178816"/>
                  <a:pt x="9495" y="170688"/>
                </a:cubicBezTo>
                <a:cubicBezTo>
                  <a:pt x="-5745" y="162560"/>
                  <a:pt x="4415" y="155448"/>
                  <a:pt x="3399" y="140208"/>
                </a:cubicBezTo>
                <a:cubicBezTo>
                  <a:pt x="2383" y="124968"/>
                  <a:pt x="-3713" y="92456"/>
                  <a:pt x="3399" y="79248"/>
                </a:cubicBezTo>
                <a:cubicBezTo>
                  <a:pt x="10511" y="66040"/>
                  <a:pt x="35911" y="64008"/>
                  <a:pt x="46071" y="60960"/>
                </a:cubicBezTo>
                <a:cubicBezTo>
                  <a:pt x="56231" y="57912"/>
                  <a:pt x="64359" y="60960"/>
                  <a:pt x="64359" y="60960"/>
                </a:cubicBezTo>
                <a:lnTo>
                  <a:pt x="64359" y="6096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1" name="Gruppieren 130"/>
          <p:cNvGrpSpPr/>
          <p:nvPr/>
        </p:nvGrpSpPr>
        <p:grpSpPr>
          <a:xfrm>
            <a:off x="1813386" y="1926832"/>
            <a:ext cx="296429" cy="318974"/>
            <a:chOff x="1625371" y="2864329"/>
            <a:chExt cx="296429" cy="318974"/>
          </a:xfrm>
        </p:grpSpPr>
        <p:sp>
          <p:nvSpPr>
            <p:cNvPr id="138" name="Textfeld 137"/>
            <p:cNvSpPr txBox="1"/>
            <p:nvPr/>
          </p:nvSpPr>
          <p:spPr>
            <a:xfrm>
              <a:off x="1625371" y="2921693"/>
              <a:ext cx="2824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>
                  <a:latin typeface="Blacksword" pitchFamily="50" charset="0"/>
                </a:rPr>
                <a:t>2</a:t>
              </a:r>
            </a:p>
          </p:txBody>
        </p:sp>
        <p:sp>
          <p:nvSpPr>
            <p:cNvPr id="139" name="Freihandform 138"/>
            <p:cNvSpPr/>
            <p:nvPr/>
          </p:nvSpPr>
          <p:spPr>
            <a:xfrm>
              <a:off x="1625371" y="2864329"/>
              <a:ext cx="296429" cy="304064"/>
            </a:xfrm>
            <a:custGeom>
              <a:avLst/>
              <a:gdLst>
                <a:gd name="connsiteX0" fmla="*/ 152464 w 296429"/>
                <a:gd name="connsiteY0" fmla="*/ 0 h 304064"/>
                <a:gd name="connsiteX1" fmla="*/ 292672 w 296429"/>
                <a:gd name="connsiteY1" fmla="*/ 164592 h 304064"/>
                <a:gd name="connsiteX2" fmla="*/ 250000 w 296429"/>
                <a:gd name="connsiteY2" fmla="*/ 249936 h 304064"/>
                <a:gd name="connsiteX3" fmla="*/ 182944 w 296429"/>
                <a:gd name="connsiteY3" fmla="*/ 298704 h 304064"/>
                <a:gd name="connsiteX4" fmla="*/ 48832 w 296429"/>
                <a:gd name="connsiteY4" fmla="*/ 298704 h 304064"/>
                <a:gd name="connsiteX5" fmla="*/ 18352 w 296429"/>
                <a:gd name="connsiteY5" fmla="*/ 262128 h 304064"/>
                <a:gd name="connsiteX6" fmla="*/ 64 w 296429"/>
                <a:gd name="connsiteY6" fmla="*/ 219456 h 304064"/>
                <a:gd name="connsiteX7" fmla="*/ 24448 w 296429"/>
                <a:gd name="connsiteY7" fmla="*/ 115824 h 304064"/>
                <a:gd name="connsiteX8" fmla="*/ 42736 w 296429"/>
                <a:gd name="connsiteY8" fmla="*/ 85344 h 304064"/>
                <a:gd name="connsiteX9" fmla="*/ 67120 w 296429"/>
                <a:gd name="connsiteY9" fmla="*/ 60960 h 304064"/>
                <a:gd name="connsiteX10" fmla="*/ 121984 w 296429"/>
                <a:gd name="connsiteY10" fmla="*/ 42672 h 304064"/>
                <a:gd name="connsiteX11" fmla="*/ 189040 w 296429"/>
                <a:gd name="connsiteY11" fmla="*/ 36576 h 304064"/>
                <a:gd name="connsiteX12" fmla="*/ 256096 w 296429"/>
                <a:gd name="connsiteY12" fmla="*/ 60960 h 304064"/>
                <a:gd name="connsiteX13" fmla="*/ 256096 w 296429"/>
                <a:gd name="connsiteY13" fmla="*/ 128016 h 304064"/>
                <a:gd name="connsiteX14" fmla="*/ 250000 w 296429"/>
                <a:gd name="connsiteY14" fmla="*/ 146304 h 304064"/>
                <a:gd name="connsiteX15" fmla="*/ 250000 w 296429"/>
                <a:gd name="connsiteY15" fmla="*/ 146304 h 30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6429" h="304064">
                  <a:moveTo>
                    <a:pt x="152464" y="0"/>
                  </a:moveTo>
                  <a:cubicBezTo>
                    <a:pt x="214440" y="61468"/>
                    <a:pt x="276416" y="122936"/>
                    <a:pt x="292672" y="164592"/>
                  </a:cubicBezTo>
                  <a:cubicBezTo>
                    <a:pt x="308928" y="206248"/>
                    <a:pt x="268288" y="227584"/>
                    <a:pt x="250000" y="249936"/>
                  </a:cubicBezTo>
                  <a:cubicBezTo>
                    <a:pt x="231712" y="272288"/>
                    <a:pt x="216472" y="290576"/>
                    <a:pt x="182944" y="298704"/>
                  </a:cubicBezTo>
                  <a:cubicBezTo>
                    <a:pt x="149416" y="306832"/>
                    <a:pt x="76264" y="304800"/>
                    <a:pt x="48832" y="298704"/>
                  </a:cubicBezTo>
                  <a:cubicBezTo>
                    <a:pt x="21400" y="292608"/>
                    <a:pt x="26480" y="275336"/>
                    <a:pt x="18352" y="262128"/>
                  </a:cubicBezTo>
                  <a:cubicBezTo>
                    <a:pt x="10224" y="248920"/>
                    <a:pt x="-952" y="243840"/>
                    <a:pt x="64" y="219456"/>
                  </a:cubicBezTo>
                  <a:cubicBezTo>
                    <a:pt x="1080" y="195072"/>
                    <a:pt x="17336" y="138176"/>
                    <a:pt x="24448" y="115824"/>
                  </a:cubicBezTo>
                  <a:cubicBezTo>
                    <a:pt x="31560" y="93472"/>
                    <a:pt x="35624" y="94488"/>
                    <a:pt x="42736" y="85344"/>
                  </a:cubicBezTo>
                  <a:cubicBezTo>
                    <a:pt x="49848" y="76200"/>
                    <a:pt x="53912" y="68072"/>
                    <a:pt x="67120" y="60960"/>
                  </a:cubicBezTo>
                  <a:cubicBezTo>
                    <a:pt x="80328" y="53848"/>
                    <a:pt x="101664" y="46736"/>
                    <a:pt x="121984" y="42672"/>
                  </a:cubicBezTo>
                  <a:cubicBezTo>
                    <a:pt x="142304" y="38608"/>
                    <a:pt x="166688" y="33528"/>
                    <a:pt x="189040" y="36576"/>
                  </a:cubicBezTo>
                  <a:cubicBezTo>
                    <a:pt x="211392" y="39624"/>
                    <a:pt x="244920" y="45720"/>
                    <a:pt x="256096" y="60960"/>
                  </a:cubicBezTo>
                  <a:cubicBezTo>
                    <a:pt x="267272" y="76200"/>
                    <a:pt x="257112" y="113792"/>
                    <a:pt x="256096" y="128016"/>
                  </a:cubicBezTo>
                  <a:cubicBezTo>
                    <a:pt x="255080" y="142240"/>
                    <a:pt x="250000" y="146304"/>
                    <a:pt x="250000" y="146304"/>
                  </a:cubicBezTo>
                  <a:lnTo>
                    <a:pt x="250000" y="146304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2" name="Gruppieren 131"/>
          <p:cNvGrpSpPr/>
          <p:nvPr/>
        </p:nvGrpSpPr>
        <p:grpSpPr>
          <a:xfrm>
            <a:off x="3823523" y="-2180778"/>
            <a:ext cx="5439367" cy="5153086"/>
            <a:chOff x="4317206" y="-2900858"/>
            <a:chExt cx="5439367" cy="6962766"/>
          </a:xfrm>
        </p:grpSpPr>
        <p:sp>
          <p:nvSpPr>
            <p:cNvPr id="136" name="Bogen 135"/>
            <p:cNvSpPr/>
            <p:nvPr/>
          </p:nvSpPr>
          <p:spPr>
            <a:xfrm flipH="1" flipV="1">
              <a:off x="4385688" y="-2900858"/>
              <a:ext cx="5370885" cy="6962766"/>
            </a:xfrm>
            <a:prstGeom prst="arc">
              <a:avLst>
                <a:gd name="adj1" fmla="val 16200000"/>
                <a:gd name="adj2" fmla="val 79004"/>
              </a:avLst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Freihandform 136"/>
            <p:cNvSpPr/>
            <p:nvPr/>
          </p:nvSpPr>
          <p:spPr>
            <a:xfrm>
              <a:off x="4317206" y="455742"/>
              <a:ext cx="136968" cy="207919"/>
            </a:xfrm>
            <a:custGeom>
              <a:avLst/>
              <a:gdLst>
                <a:gd name="connsiteX0" fmla="*/ 0 w 136968"/>
                <a:gd name="connsiteY0" fmla="*/ 63242 h 156213"/>
                <a:gd name="connsiteX1" fmla="*/ 81280 w 136968"/>
                <a:gd name="connsiteY1" fmla="*/ 2282 h 156213"/>
                <a:gd name="connsiteX2" fmla="*/ 132080 w 136968"/>
                <a:gd name="connsiteY2" fmla="*/ 134362 h 156213"/>
                <a:gd name="connsiteX3" fmla="*/ 132080 w 136968"/>
                <a:gd name="connsiteY3" fmla="*/ 154682 h 15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68" h="156213">
                  <a:moveTo>
                    <a:pt x="0" y="63242"/>
                  </a:moveTo>
                  <a:cubicBezTo>
                    <a:pt x="29633" y="26835"/>
                    <a:pt x="59267" y="-9571"/>
                    <a:pt x="81280" y="2282"/>
                  </a:cubicBezTo>
                  <a:cubicBezTo>
                    <a:pt x="103293" y="14135"/>
                    <a:pt x="123613" y="108962"/>
                    <a:pt x="132080" y="134362"/>
                  </a:cubicBezTo>
                  <a:cubicBezTo>
                    <a:pt x="140547" y="159762"/>
                    <a:pt x="136313" y="157222"/>
                    <a:pt x="132080" y="154682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664456" y="683916"/>
            <a:ext cx="2209909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35496" y="3144039"/>
            <a:ext cx="2838869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'off‚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              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c(0, 0)) +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scale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_*_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continuous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limits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c(30, 60))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6086861" y="1351227"/>
            <a:ext cx="2988000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annotation_custom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(grid</a:t>
            </a:r>
            <a:r>
              <a:rPr lang="en-US" sz="900" dirty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rasterGrob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img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6086861" y="2139702"/>
            <a:ext cx="2713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geom_point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(shape = 21, color = NA) +</a:t>
            </a:r>
            <a:br>
              <a:rPr lang="en-US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geom_point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(shape = 21, fill = NA)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6086861" y="3331251"/>
            <a:ext cx="2849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ggtext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geom_richtext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() + </a:t>
            </a:r>
            <a:br>
              <a:rPr lang="en-US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theme(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plot.title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element_markdown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354365" y="1625962"/>
            <a:ext cx="2520000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legend.position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c(.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2,.2))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2339752" y="4011910"/>
            <a:ext cx="277640" cy="267403"/>
            <a:chOff x="7092280" y="1346793"/>
            <a:chExt cx="277640" cy="267403"/>
          </a:xfrm>
        </p:grpSpPr>
        <p:sp>
          <p:nvSpPr>
            <p:cNvPr id="61" name="Freihandform 60"/>
            <p:cNvSpPr/>
            <p:nvPr/>
          </p:nvSpPr>
          <p:spPr>
            <a:xfrm rot="18846712" flipH="1">
              <a:off x="7149634" y="1346793"/>
              <a:ext cx="216000" cy="216000"/>
            </a:xfrm>
            <a:custGeom>
              <a:avLst/>
              <a:gdLst>
                <a:gd name="connsiteX0" fmla="*/ 174039 w 284407"/>
                <a:gd name="connsiteY0" fmla="*/ 45874 h 240746"/>
                <a:gd name="connsiteX1" fmla="*/ 11479 w 284407"/>
                <a:gd name="connsiteY1" fmla="*/ 56034 h 240746"/>
                <a:gd name="connsiteX2" fmla="*/ 21639 w 284407"/>
                <a:gd name="connsiteY2" fmla="*/ 116994 h 240746"/>
                <a:gd name="connsiteX3" fmla="*/ 87679 w 284407"/>
                <a:gd name="connsiteY3" fmla="*/ 218594 h 240746"/>
                <a:gd name="connsiteX4" fmla="*/ 214679 w 284407"/>
                <a:gd name="connsiteY4" fmla="*/ 238914 h 240746"/>
                <a:gd name="connsiteX5" fmla="*/ 280719 w 284407"/>
                <a:gd name="connsiteY5" fmla="*/ 188114 h 240746"/>
                <a:gd name="connsiteX6" fmla="*/ 270559 w 284407"/>
                <a:gd name="connsiteY6" fmla="*/ 50954 h 240746"/>
                <a:gd name="connsiteX7" fmla="*/ 224839 w 284407"/>
                <a:gd name="connsiteY7" fmla="*/ 10314 h 240746"/>
                <a:gd name="connsiteX8" fmla="*/ 102919 w 284407"/>
                <a:gd name="connsiteY8" fmla="*/ 154 h 240746"/>
                <a:gd name="connsiteX9" fmla="*/ 92759 w 284407"/>
                <a:gd name="connsiteY9" fmla="*/ 15394 h 24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407" h="240746">
                  <a:moveTo>
                    <a:pt x="174039" y="45874"/>
                  </a:moveTo>
                  <a:cubicBezTo>
                    <a:pt x="105459" y="45027"/>
                    <a:pt x="36879" y="44181"/>
                    <a:pt x="11479" y="56034"/>
                  </a:cubicBezTo>
                  <a:cubicBezTo>
                    <a:pt x="-13921" y="67887"/>
                    <a:pt x="8939" y="89901"/>
                    <a:pt x="21639" y="116994"/>
                  </a:cubicBezTo>
                  <a:cubicBezTo>
                    <a:pt x="34339" y="144087"/>
                    <a:pt x="55506" y="198274"/>
                    <a:pt x="87679" y="218594"/>
                  </a:cubicBezTo>
                  <a:cubicBezTo>
                    <a:pt x="119852" y="238914"/>
                    <a:pt x="182506" y="243994"/>
                    <a:pt x="214679" y="238914"/>
                  </a:cubicBezTo>
                  <a:cubicBezTo>
                    <a:pt x="246852" y="233834"/>
                    <a:pt x="271406" y="219441"/>
                    <a:pt x="280719" y="188114"/>
                  </a:cubicBezTo>
                  <a:cubicBezTo>
                    <a:pt x="290032" y="156787"/>
                    <a:pt x="279872" y="80587"/>
                    <a:pt x="270559" y="50954"/>
                  </a:cubicBezTo>
                  <a:cubicBezTo>
                    <a:pt x="261246" y="21321"/>
                    <a:pt x="252779" y="18781"/>
                    <a:pt x="224839" y="10314"/>
                  </a:cubicBezTo>
                  <a:cubicBezTo>
                    <a:pt x="196899" y="1847"/>
                    <a:pt x="124932" y="-693"/>
                    <a:pt x="102919" y="154"/>
                  </a:cubicBezTo>
                  <a:cubicBezTo>
                    <a:pt x="80906" y="1001"/>
                    <a:pt x="86832" y="8197"/>
                    <a:pt x="92759" y="15394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/>
            <p:cNvSpPr txBox="1"/>
            <p:nvPr/>
          </p:nvSpPr>
          <p:spPr>
            <a:xfrm flipH="1">
              <a:off x="7092280" y="1352586"/>
              <a:ext cx="27764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latin typeface="Blacksword" pitchFamily="50" charset="0"/>
                </a:rPr>
                <a:t>4</a:t>
              </a:r>
              <a:endParaRPr lang="de-DE" sz="1100" b="1" dirty="0">
                <a:latin typeface="Blacksword" pitchFamily="50" charset="0"/>
              </a:endParaRPr>
            </a:p>
          </p:txBody>
        </p:sp>
      </p:grpSp>
      <p:sp>
        <p:nvSpPr>
          <p:cNvPr id="65" name="Textfeld 64"/>
          <p:cNvSpPr txBox="1"/>
          <p:nvPr/>
        </p:nvSpPr>
        <p:spPr>
          <a:xfrm>
            <a:off x="35496" y="4305560"/>
            <a:ext cx="40051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scale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_*_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continuous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breaks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1:3,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                 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labels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unique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penguins$species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3" name="Freihandform 2"/>
          <p:cNvSpPr/>
          <p:nvPr/>
        </p:nvSpPr>
        <p:spPr>
          <a:xfrm>
            <a:off x="2613991" y="4030317"/>
            <a:ext cx="725557" cy="79513"/>
          </a:xfrm>
          <a:custGeom>
            <a:avLst/>
            <a:gdLst>
              <a:gd name="connsiteX0" fmla="*/ 0 w 725557"/>
              <a:gd name="connsiteY0" fmla="*/ 64605 h 79513"/>
              <a:gd name="connsiteX1" fmla="*/ 59635 w 725557"/>
              <a:gd name="connsiteY1" fmla="*/ 19879 h 79513"/>
              <a:gd name="connsiteX2" fmla="*/ 178905 w 725557"/>
              <a:gd name="connsiteY2" fmla="*/ 0 h 79513"/>
              <a:gd name="connsiteX3" fmla="*/ 273326 w 725557"/>
              <a:gd name="connsiteY3" fmla="*/ 19879 h 79513"/>
              <a:gd name="connsiteX4" fmla="*/ 362779 w 725557"/>
              <a:gd name="connsiteY4" fmla="*/ 64605 h 79513"/>
              <a:gd name="connsiteX5" fmla="*/ 437322 w 725557"/>
              <a:gd name="connsiteY5" fmla="*/ 79513 h 79513"/>
              <a:gd name="connsiteX6" fmla="*/ 526774 w 725557"/>
              <a:gd name="connsiteY6" fmla="*/ 74544 h 79513"/>
              <a:gd name="connsiteX7" fmla="*/ 685800 w 725557"/>
              <a:gd name="connsiteY7" fmla="*/ 69574 h 79513"/>
              <a:gd name="connsiteX8" fmla="*/ 725557 w 725557"/>
              <a:gd name="connsiteY8" fmla="*/ 69574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5557" h="79513">
                <a:moveTo>
                  <a:pt x="0" y="64605"/>
                </a:moveTo>
                <a:cubicBezTo>
                  <a:pt x="14909" y="47625"/>
                  <a:pt x="29818" y="30646"/>
                  <a:pt x="59635" y="19879"/>
                </a:cubicBezTo>
                <a:cubicBezTo>
                  <a:pt x="89452" y="9112"/>
                  <a:pt x="143290" y="0"/>
                  <a:pt x="178905" y="0"/>
                </a:cubicBezTo>
                <a:cubicBezTo>
                  <a:pt x="214520" y="0"/>
                  <a:pt x="242680" y="9111"/>
                  <a:pt x="273326" y="19879"/>
                </a:cubicBezTo>
                <a:cubicBezTo>
                  <a:pt x="303972" y="30646"/>
                  <a:pt x="335446" y="54666"/>
                  <a:pt x="362779" y="64605"/>
                </a:cubicBezTo>
                <a:cubicBezTo>
                  <a:pt x="390112" y="74544"/>
                  <a:pt x="409990" y="77857"/>
                  <a:pt x="437322" y="79513"/>
                </a:cubicBezTo>
                <a:lnTo>
                  <a:pt x="526774" y="74544"/>
                </a:lnTo>
                <a:lnTo>
                  <a:pt x="685800" y="69574"/>
                </a:lnTo>
                <a:cubicBezTo>
                  <a:pt x="718930" y="68746"/>
                  <a:pt x="722243" y="69160"/>
                  <a:pt x="725557" y="69574"/>
                </a:cubicBezTo>
              </a:path>
            </a:pathLst>
          </a:custGeom>
          <a:ln w="9525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Freihandform 65"/>
          <p:cNvSpPr/>
          <p:nvPr/>
        </p:nvSpPr>
        <p:spPr>
          <a:xfrm rot="10800000" flipH="1" flipV="1">
            <a:off x="3250846" y="4050021"/>
            <a:ext cx="117763" cy="122731"/>
          </a:xfrm>
          <a:custGeom>
            <a:avLst/>
            <a:gdLst>
              <a:gd name="connsiteX0" fmla="*/ 15240 w 91556"/>
              <a:gd name="connsiteY0" fmla="*/ 0 h 81280"/>
              <a:gd name="connsiteX1" fmla="*/ 91440 w 91556"/>
              <a:gd name="connsiteY1" fmla="*/ 30480 h 81280"/>
              <a:gd name="connsiteX2" fmla="*/ 0 w 91556"/>
              <a:gd name="connsiteY2" fmla="*/ 81280 h 81280"/>
              <a:gd name="connsiteX3" fmla="*/ 0 w 91556"/>
              <a:gd name="connsiteY3" fmla="*/ 81280 h 8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6" h="81280">
                <a:moveTo>
                  <a:pt x="15240" y="0"/>
                </a:moveTo>
                <a:cubicBezTo>
                  <a:pt x="54610" y="8466"/>
                  <a:pt x="93980" y="16933"/>
                  <a:pt x="91440" y="30480"/>
                </a:cubicBezTo>
                <a:cubicBezTo>
                  <a:pt x="88900" y="44027"/>
                  <a:pt x="0" y="81280"/>
                  <a:pt x="0" y="81280"/>
                </a:cubicBezTo>
                <a:lnTo>
                  <a:pt x="0" y="8128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6660232" y="1820648"/>
            <a:ext cx="2808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00" b="1" dirty="0" smtClean="0">
                <a:latin typeface="Blacksword" pitchFamily="50" charset="0"/>
              </a:rPr>
              <a:t>6</a:t>
            </a:r>
            <a:endParaRPr lang="de-DE" b="1" dirty="0">
              <a:latin typeface="Blacksword" pitchFamily="50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725597" y="3795885"/>
            <a:ext cx="1096546" cy="556693"/>
            <a:chOff x="5743885" y="3812055"/>
            <a:chExt cx="1096546" cy="571004"/>
          </a:xfrm>
        </p:grpSpPr>
        <p:grpSp>
          <p:nvGrpSpPr>
            <p:cNvPr id="133" name="Gruppieren 132"/>
            <p:cNvGrpSpPr/>
            <p:nvPr/>
          </p:nvGrpSpPr>
          <p:grpSpPr>
            <a:xfrm rot="14117866">
              <a:off x="5832332" y="3723608"/>
              <a:ext cx="571004" cy="747898"/>
              <a:chOff x="1960880" y="1941384"/>
              <a:chExt cx="1232331" cy="1538416"/>
            </a:xfrm>
          </p:grpSpPr>
          <p:sp>
            <p:nvSpPr>
              <p:cNvPr id="134" name="Freihandform 133"/>
              <p:cNvSpPr/>
              <p:nvPr/>
            </p:nvSpPr>
            <p:spPr>
              <a:xfrm>
                <a:off x="1960880" y="1971040"/>
                <a:ext cx="1173480" cy="1508760"/>
              </a:xfrm>
              <a:custGeom>
                <a:avLst/>
                <a:gdLst>
                  <a:gd name="connsiteX0" fmla="*/ 0 w 1173480"/>
                  <a:gd name="connsiteY0" fmla="*/ 1508760 h 1508760"/>
                  <a:gd name="connsiteX1" fmla="*/ 182880 w 1173480"/>
                  <a:gd name="connsiteY1" fmla="*/ 1483360 h 1508760"/>
                  <a:gd name="connsiteX2" fmla="*/ 441960 w 1173480"/>
                  <a:gd name="connsiteY2" fmla="*/ 1412240 h 1508760"/>
                  <a:gd name="connsiteX3" fmla="*/ 624840 w 1173480"/>
                  <a:gd name="connsiteY3" fmla="*/ 1305560 h 1508760"/>
                  <a:gd name="connsiteX4" fmla="*/ 762000 w 1173480"/>
                  <a:gd name="connsiteY4" fmla="*/ 1163320 h 1508760"/>
                  <a:gd name="connsiteX5" fmla="*/ 843280 w 1173480"/>
                  <a:gd name="connsiteY5" fmla="*/ 1000760 h 1508760"/>
                  <a:gd name="connsiteX6" fmla="*/ 960120 w 1173480"/>
                  <a:gd name="connsiteY6" fmla="*/ 797560 h 1508760"/>
                  <a:gd name="connsiteX7" fmla="*/ 1082040 w 1173480"/>
                  <a:gd name="connsiteY7" fmla="*/ 452120 h 1508760"/>
                  <a:gd name="connsiteX8" fmla="*/ 1132840 w 1173480"/>
                  <a:gd name="connsiteY8" fmla="*/ 264160 h 1508760"/>
                  <a:gd name="connsiteX9" fmla="*/ 1163320 w 1173480"/>
                  <a:gd name="connsiteY9" fmla="*/ 60960 h 1508760"/>
                  <a:gd name="connsiteX10" fmla="*/ 1173480 w 1173480"/>
                  <a:gd name="connsiteY10" fmla="*/ 0 h 1508760"/>
                  <a:gd name="connsiteX11" fmla="*/ 1173480 w 1173480"/>
                  <a:gd name="connsiteY11" fmla="*/ 0 h 150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3480" h="1508760">
                    <a:moveTo>
                      <a:pt x="0" y="1508760"/>
                    </a:moveTo>
                    <a:cubicBezTo>
                      <a:pt x="54610" y="1504103"/>
                      <a:pt x="109220" y="1499447"/>
                      <a:pt x="182880" y="1483360"/>
                    </a:cubicBezTo>
                    <a:cubicBezTo>
                      <a:pt x="256540" y="1467273"/>
                      <a:pt x="368300" y="1441873"/>
                      <a:pt x="441960" y="1412240"/>
                    </a:cubicBezTo>
                    <a:cubicBezTo>
                      <a:pt x="515620" y="1382607"/>
                      <a:pt x="571500" y="1347047"/>
                      <a:pt x="624840" y="1305560"/>
                    </a:cubicBezTo>
                    <a:cubicBezTo>
                      <a:pt x="678180" y="1264073"/>
                      <a:pt x="725593" y="1214120"/>
                      <a:pt x="762000" y="1163320"/>
                    </a:cubicBezTo>
                    <a:cubicBezTo>
                      <a:pt x="798407" y="1112520"/>
                      <a:pt x="810260" y="1061720"/>
                      <a:pt x="843280" y="1000760"/>
                    </a:cubicBezTo>
                    <a:cubicBezTo>
                      <a:pt x="876300" y="939800"/>
                      <a:pt x="920327" y="889000"/>
                      <a:pt x="960120" y="797560"/>
                    </a:cubicBezTo>
                    <a:cubicBezTo>
                      <a:pt x="999913" y="706120"/>
                      <a:pt x="1053253" y="541020"/>
                      <a:pt x="1082040" y="452120"/>
                    </a:cubicBezTo>
                    <a:cubicBezTo>
                      <a:pt x="1110827" y="363220"/>
                      <a:pt x="1119293" y="329353"/>
                      <a:pt x="1132840" y="264160"/>
                    </a:cubicBezTo>
                    <a:cubicBezTo>
                      <a:pt x="1146387" y="198967"/>
                      <a:pt x="1156547" y="104987"/>
                      <a:pt x="1163320" y="60960"/>
                    </a:cubicBezTo>
                    <a:cubicBezTo>
                      <a:pt x="1170093" y="16933"/>
                      <a:pt x="1173480" y="0"/>
                      <a:pt x="1173480" y="0"/>
                    </a:cubicBezTo>
                    <a:lnTo>
                      <a:pt x="1173480" y="0"/>
                    </a:ln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5" name="Freihandform 134"/>
              <p:cNvSpPr/>
              <p:nvPr/>
            </p:nvSpPr>
            <p:spPr>
              <a:xfrm>
                <a:off x="3065339" y="1941384"/>
                <a:ext cx="127872" cy="166141"/>
              </a:xfrm>
              <a:custGeom>
                <a:avLst/>
                <a:gdLst>
                  <a:gd name="connsiteX0" fmla="*/ 0 w 87337"/>
                  <a:gd name="connsiteY0" fmla="*/ 45805 h 137306"/>
                  <a:gd name="connsiteX1" fmla="*/ 55880 w 87337"/>
                  <a:gd name="connsiteY1" fmla="*/ 85 h 137306"/>
                  <a:gd name="connsiteX2" fmla="*/ 76200 w 87337"/>
                  <a:gd name="connsiteY2" fmla="*/ 55965 h 137306"/>
                  <a:gd name="connsiteX3" fmla="*/ 86360 w 87337"/>
                  <a:gd name="connsiteY3" fmla="*/ 116925 h 137306"/>
                  <a:gd name="connsiteX4" fmla="*/ 86360 w 87337"/>
                  <a:gd name="connsiteY4" fmla="*/ 137245 h 137306"/>
                  <a:gd name="connsiteX5" fmla="*/ 81280 w 87337"/>
                  <a:gd name="connsiteY5" fmla="*/ 122005 h 137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37" h="137306">
                    <a:moveTo>
                      <a:pt x="0" y="45805"/>
                    </a:moveTo>
                    <a:cubicBezTo>
                      <a:pt x="21590" y="22098"/>
                      <a:pt x="43180" y="-1608"/>
                      <a:pt x="55880" y="85"/>
                    </a:cubicBezTo>
                    <a:cubicBezTo>
                      <a:pt x="68580" y="1778"/>
                      <a:pt x="71120" y="36492"/>
                      <a:pt x="76200" y="55965"/>
                    </a:cubicBezTo>
                    <a:cubicBezTo>
                      <a:pt x="81280" y="75438"/>
                      <a:pt x="84667" y="103378"/>
                      <a:pt x="86360" y="116925"/>
                    </a:cubicBezTo>
                    <a:cubicBezTo>
                      <a:pt x="88053" y="130472"/>
                      <a:pt x="87207" y="136398"/>
                      <a:pt x="86360" y="137245"/>
                    </a:cubicBezTo>
                    <a:cubicBezTo>
                      <a:pt x="85513" y="138092"/>
                      <a:pt x="83396" y="130048"/>
                      <a:pt x="81280" y="122005"/>
                    </a:cubicBezTo>
                  </a:path>
                </a:pathLst>
              </a:custGeom>
              <a:ln>
                <a:solidFill>
                  <a:srgbClr val="E99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8" name="Rechteck 67"/>
            <p:cNvSpPr/>
            <p:nvPr/>
          </p:nvSpPr>
          <p:spPr>
            <a:xfrm>
              <a:off x="6551674" y="4079462"/>
              <a:ext cx="2712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b="1" dirty="0" smtClean="0">
                  <a:latin typeface="Blacksword" pitchFamily="50" charset="0"/>
                </a:rPr>
                <a:t>8</a:t>
              </a:r>
              <a:endParaRPr lang="de-DE" b="1" dirty="0">
                <a:latin typeface="Blacksword" pitchFamily="50" charset="0"/>
              </a:endParaRPr>
            </a:p>
          </p:txBody>
        </p:sp>
        <p:sp>
          <p:nvSpPr>
            <p:cNvPr id="5" name="Freihandform 4"/>
            <p:cNvSpPr/>
            <p:nvPr/>
          </p:nvSpPr>
          <p:spPr>
            <a:xfrm>
              <a:off x="6560315" y="4063551"/>
              <a:ext cx="280116" cy="277521"/>
            </a:xfrm>
            <a:custGeom>
              <a:avLst/>
              <a:gdLst>
                <a:gd name="connsiteX0" fmla="*/ 251204 w 364053"/>
                <a:gd name="connsiteY0" fmla="*/ 2397 h 277521"/>
                <a:gd name="connsiteX1" fmla="*/ 354836 w 364053"/>
                <a:gd name="connsiteY1" fmla="*/ 63357 h 277521"/>
                <a:gd name="connsiteX2" fmla="*/ 354836 w 364053"/>
                <a:gd name="connsiteY2" fmla="*/ 173085 h 277521"/>
                <a:gd name="connsiteX3" fmla="*/ 318260 w 364053"/>
                <a:gd name="connsiteY3" fmla="*/ 234045 h 277521"/>
                <a:gd name="connsiteX4" fmla="*/ 208532 w 364053"/>
                <a:gd name="connsiteY4" fmla="*/ 276717 h 277521"/>
                <a:gd name="connsiteX5" fmla="*/ 19556 w 364053"/>
                <a:gd name="connsiteY5" fmla="*/ 252333 h 277521"/>
                <a:gd name="connsiteX6" fmla="*/ 7364 w 364053"/>
                <a:gd name="connsiteY6" fmla="*/ 142605 h 277521"/>
                <a:gd name="connsiteX7" fmla="*/ 31748 w 364053"/>
                <a:gd name="connsiteY7" fmla="*/ 57261 h 277521"/>
                <a:gd name="connsiteX8" fmla="*/ 92708 w 364053"/>
                <a:gd name="connsiteY8" fmla="*/ 14589 h 277521"/>
                <a:gd name="connsiteX9" fmla="*/ 153668 w 364053"/>
                <a:gd name="connsiteY9" fmla="*/ 8493 h 277521"/>
                <a:gd name="connsiteX10" fmla="*/ 251204 w 364053"/>
                <a:gd name="connsiteY10" fmla="*/ 2397 h 27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4053" h="277521">
                  <a:moveTo>
                    <a:pt x="251204" y="2397"/>
                  </a:moveTo>
                  <a:cubicBezTo>
                    <a:pt x="284732" y="11541"/>
                    <a:pt x="337564" y="34909"/>
                    <a:pt x="354836" y="63357"/>
                  </a:cubicBezTo>
                  <a:cubicBezTo>
                    <a:pt x="372108" y="91805"/>
                    <a:pt x="360932" y="144637"/>
                    <a:pt x="354836" y="173085"/>
                  </a:cubicBezTo>
                  <a:cubicBezTo>
                    <a:pt x="348740" y="201533"/>
                    <a:pt x="342644" y="216773"/>
                    <a:pt x="318260" y="234045"/>
                  </a:cubicBezTo>
                  <a:cubicBezTo>
                    <a:pt x="293876" y="251317"/>
                    <a:pt x="258316" y="273669"/>
                    <a:pt x="208532" y="276717"/>
                  </a:cubicBezTo>
                  <a:cubicBezTo>
                    <a:pt x="158748" y="279765"/>
                    <a:pt x="53084" y="274685"/>
                    <a:pt x="19556" y="252333"/>
                  </a:cubicBezTo>
                  <a:cubicBezTo>
                    <a:pt x="-13972" y="229981"/>
                    <a:pt x="5332" y="175117"/>
                    <a:pt x="7364" y="142605"/>
                  </a:cubicBezTo>
                  <a:cubicBezTo>
                    <a:pt x="9396" y="110093"/>
                    <a:pt x="17524" y="78597"/>
                    <a:pt x="31748" y="57261"/>
                  </a:cubicBezTo>
                  <a:cubicBezTo>
                    <a:pt x="45972" y="35925"/>
                    <a:pt x="72388" y="22717"/>
                    <a:pt x="92708" y="14589"/>
                  </a:cubicBezTo>
                  <a:cubicBezTo>
                    <a:pt x="113028" y="6461"/>
                    <a:pt x="129284" y="3413"/>
                    <a:pt x="153668" y="8493"/>
                  </a:cubicBezTo>
                  <a:cubicBezTo>
                    <a:pt x="178052" y="13573"/>
                    <a:pt x="217676" y="-6747"/>
                    <a:pt x="251204" y="2397"/>
                  </a:cubicBezTo>
                  <a:close/>
                </a:path>
              </a:pathLst>
            </a:custGeom>
            <a:noFill/>
            <a:ln w="9525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0" name="Textfeld 69"/>
          <p:cNvSpPr txBox="1"/>
          <p:nvPr/>
        </p:nvSpPr>
        <p:spPr>
          <a:xfrm>
            <a:off x="6109719" y="4383752"/>
            <a:ext cx="191866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ggdist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stat_halfeye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() +</a:t>
            </a:r>
            <a:br>
              <a:rPr lang="en-US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geom_point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(shape = 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en-US" sz="700" dirty="0" smtClean="0">
                <a:latin typeface="Overpass Mono" pitchFamily="50" charset="0"/>
                <a:ea typeface="Fira Code Medium" pitchFamily="49" charset="0"/>
              </a:rPr>
              <a:t>|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')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71" name="Freihandform 70"/>
          <p:cNvSpPr/>
          <p:nvPr/>
        </p:nvSpPr>
        <p:spPr>
          <a:xfrm rot="14604478" flipH="1" flipV="1">
            <a:off x="5990714" y="3839683"/>
            <a:ext cx="242270" cy="838751"/>
          </a:xfrm>
          <a:custGeom>
            <a:avLst/>
            <a:gdLst>
              <a:gd name="connsiteX0" fmla="*/ 0 w 1173480"/>
              <a:gd name="connsiteY0" fmla="*/ 1508760 h 1508760"/>
              <a:gd name="connsiteX1" fmla="*/ 182880 w 1173480"/>
              <a:gd name="connsiteY1" fmla="*/ 1483360 h 1508760"/>
              <a:gd name="connsiteX2" fmla="*/ 441960 w 1173480"/>
              <a:gd name="connsiteY2" fmla="*/ 1412240 h 1508760"/>
              <a:gd name="connsiteX3" fmla="*/ 624840 w 1173480"/>
              <a:gd name="connsiteY3" fmla="*/ 1305560 h 1508760"/>
              <a:gd name="connsiteX4" fmla="*/ 762000 w 1173480"/>
              <a:gd name="connsiteY4" fmla="*/ 1163320 h 1508760"/>
              <a:gd name="connsiteX5" fmla="*/ 843280 w 1173480"/>
              <a:gd name="connsiteY5" fmla="*/ 1000760 h 1508760"/>
              <a:gd name="connsiteX6" fmla="*/ 960120 w 1173480"/>
              <a:gd name="connsiteY6" fmla="*/ 797560 h 1508760"/>
              <a:gd name="connsiteX7" fmla="*/ 1082040 w 1173480"/>
              <a:gd name="connsiteY7" fmla="*/ 452120 h 1508760"/>
              <a:gd name="connsiteX8" fmla="*/ 1132840 w 1173480"/>
              <a:gd name="connsiteY8" fmla="*/ 264160 h 1508760"/>
              <a:gd name="connsiteX9" fmla="*/ 1163320 w 1173480"/>
              <a:gd name="connsiteY9" fmla="*/ 60960 h 1508760"/>
              <a:gd name="connsiteX10" fmla="*/ 1173480 w 1173480"/>
              <a:gd name="connsiteY10" fmla="*/ 0 h 1508760"/>
              <a:gd name="connsiteX11" fmla="*/ 1173480 w 1173480"/>
              <a:gd name="connsiteY11" fmla="*/ 0 h 150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3480" h="1508760">
                <a:moveTo>
                  <a:pt x="0" y="1508760"/>
                </a:moveTo>
                <a:cubicBezTo>
                  <a:pt x="54610" y="1504103"/>
                  <a:pt x="109220" y="1499447"/>
                  <a:pt x="182880" y="1483360"/>
                </a:cubicBezTo>
                <a:cubicBezTo>
                  <a:pt x="256540" y="1467273"/>
                  <a:pt x="368300" y="1441873"/>
                  <a:pt x="441960" y="1412240"/>
                </a:cubicBezTo>
                <a:cubicBezTo>
                  <a:pt x="515620" y="1382607"/>
                  <a:pt x="571500" y="1347047"/>
                  <a:pt x="624840" y="1305560"/>
                </a:cubicBezTo>
                <a:cubicBezTo>
                  <a:pt x="678180" y="1264073"/>
                  <a:pt x="725593" y="1214120"/>
                  <a:pt x="762000" y="1163320"/>
                </a:cubicBezTo>
                <a:cubicBezTo>
                  <a:pt x="798407" y="1112520"/>
                  <a:pt x="810260" y="1061720"/>
                  <a:pt x="843280" y="1000760"/>
                </a:cubicBezTo>
                <a:cubicBezTo>
                  <a:pt x="876300" y="939800"/>
                  <a:pt x="920327" y="889000"/>
                  <a:pt x="960120" y="797560"/>
                </a:cubicBezTo>
                <a:cubicBezTo>
                  <a:pt x="999913" y="706120"/>
                  <a:pt x="1053253" y="541020"/>
                  <a:pt x="1082040" y="452120"/>
                </a:cubicBezTo>
                <a:cubicBezTo>
                  <a:pt x="1110827" y="363220"/>
                  <a:pt x="1119293" y="329353"/>
                  <a:pt x="1132840" y="264160"/>
                </a:cubicBezTo>
                <a:cubicBezTo>
                  <a:pt x="1146387" y="198967"/>
                  <a:pt x="1156547" y="104987"/>
                  <a:pt x="1163320" y="60960"/>
                </a:cubicBezTo>
                <a:cubicBezTo>
                  <a:pt x="1170093" y="16933"/>
                  <a:pt x="1173480" y="0"/>
                  <a:pt x="1173480" y="0"/>
                </a:cubicBezTo>
                <a:lnTo>
                  <a:pt x="1173480" y="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Freihandform 71"/>
          <p:cNvSpPr/>
          <p:nvPr/>
        </p:nvSpPr>
        <p:spPr>
          <a:xfrm rot="2851967" flipH="1" flipV="1">
            <a:off x="5653483" y="4320304"/>
            <a:ext cx="65117" cy="86383"/>
          </a:xfrm>
          <a:custGeom>
            <a:avLst/>
            <a:gdLst>
              <a:gd name="connsiteX0" fmla="*/ 15240 w 91556"/>
              <a:gd name="connsiteY0" fmla="*/ 0 h 81280"/>
              <a:gd name="connsiteX1" fmla="*/ 91440 w 91556"/>
              <a:gd name="connsiteY1" fmla="*/ 30480 h 81280"/>
              <a:gd name="connsiteX2" fmla="*/ 0 w 91556"/>
              <a:gd name="connsiteY2" fmla="*/ 81280 h 81280"/>
              <a:gd name="connsiteX3" fmla="*/ 0 w 91556"/>
              <a:gd name="connsiteY3" fmla="*/ 81280 h 8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6" h="81280">
                <a:moveTo>
                  <a:pt x="15240" y="0"/>
                </a:moveTo>
                <a:cubicBezTo>
                  <a:pt x="54610" y="8466"/>
                  <a:pt x="93980" y="16933"/>
                  <a:pt x="91440" y="30480"/>
                </a:cubicBezTo>
                <a:cubicBezTo>
                  <a:pt x="88900" y="44027"/>
                  <a:pt x="0" y="81280"/>
                  <a:pt x="0" y="81280"/>
                </a:cubicBezTo>
                <a:lnTo>
                  <a:pt x="0" y="81280"/>
                </a:lnTo>
              </a:path>
            </a:pathLst>
          </a:custGeom>
          <a:ln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0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DataVizard\Google Drive\Work\DataViz\Challenges\TidyTuesday\2020_15_TourDeFrance_raw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846"/>
            <a:ext cx="57604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nhaltsplatzhalter 2"/>
          <p:cNvSpPr txBox="1">
            <a:spLocks/>
          </p:cNvSpPr>
          <p:nvPr/>
        </p:nvSpPr>
        <p:spPr>
          <a:xfrm>
            <a:off x="179512" y="3579862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8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8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800" dirty="0" smtClean="0">
                <a:solidFill>
                  <a:srgbClr val="28A87D"/>
                </a:solidFill>
              </a:rPr>
            </a:br>
            <a:r>
              <a:rPr lang="en-US" sz="18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800" dirty="0" smtClean="0"/>
              <a:t>, and </a:t>
            </a:r>
            <a:r>
              <a:rPr lang="en-US" sz="18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8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800" dirty="0" smtClean="0"/>
              <a:t>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0921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Users\DataVizard\Google Drive\Work\DataViz\Challenges\TidyTuesday\2020_15_TourDeFrance_raw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846"/>
            <a:ext cx="57604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ataVizard\Google Drive\Work\DataViz\Challenges\TidyTuesday\2020_15_TourDeFrance_basic_a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846"/>
            <a:ext cx="57604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nhaltsplatzhalter 2"/>
          <p:cNvSpPr txBox="1">
            <a:spLocks/>
          </p:cNvSpPr>
          <p:nvPr/>
        </p:nvSpPr>
        <p:spPr>
          <a:xfrm>
            <a:off x="179512" y="3579862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8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8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800" dirty="0" smtClean="0">
                <a:solidFill>
                  <a:srgbClr val="28A87D"/>
                </a:solidFill>
              </a:rPr>
            </a:br>
            <a:r>
              <a:rPr lang="en-US" sz="18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800" dirty="0" smtClean="0"/>
              <a:t>, and </a:t>
            </a:r>
            <a:r>
              <a:rPr lang="en-US" sz="18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8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800" dirty="0" smtClean="0"/>
              <a:t>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635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DataVizard\Google Drive\Work\DataViz\Challenges\TidyTuesday\2020_15_TourDeFrance_basic_a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846"/>
            <a:ext cx="57604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taVizard\Google Drive\Work\DataViz\Challenges\TidyTuesday\2020_15_TourDeFrance_basic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526"/>
            <a:ext cx="576105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79512" y="3579862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8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8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800" dirty="0" smtClean="0">
                <a:solidFill>
                  <a:srgbClr val="28A87D"/>
                </a:solidFill>
              </a:rPr>
            </a:br>
            <a:r>
              <a:rPr lang="en-US" sz="18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800" dirty="0" smtClean="0"/>
              <a:t>, and </a:t>
            </a:r>
            <a:r>
              <a:rPr lang="en-US" sz="18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8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800" dirty="0" smtClean="0"/>
              <a:t>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8698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ataVizard\Google Drive\Work\DataViz\Challenges\TidyTuesday\2020_15_TourDeFrance_basic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526"/>
            <a:ext cx="576105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79512" y="3579862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8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8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800" dirty="0" smtClean="0">
                <a:solidFill>
                  <a:srgbClr val="28A87D"/>
                </a:solidFill>
              </a:rPr>
            </a:br>
            <a:r>
              <a:rPr lang="en-US" sz="18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800" dirty="0" smtClean="0"/>
              <a:t>, and </a:t>
            </a:r>
            <a:r>
              <a:rPr lang="en-US" sz="18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8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800" dirty="0" smtClean="0"/>
              <a:t>.</a:t>
            </a:r>
            <a:endParaRPr lang="de-DE" sz="1800" dirty="0"/>
          </a:p>
        </p:txBody>
      </p:sp>
      <p:pic>
        <p:nvPicPr>
          <p:cNvPr id="11268" name="Picture 4" descr="C:\Users\DataVizard\Google Drive\Work\DataViz\Challenges\TidyTuesday\2020_15_TourDeFrance_basic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526"/>
            <a:ext cx="57604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1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C:\Users\DataVizard\Google Drive\Work\DataViz\Challenges\TidyTuesday\2020_15_TourDeFrance_basic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526"/>
            <a:ext cx="57604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Inhaltsplatzhalter 2"/>
          <p:cNvSpPr txBox="1">
            <a:spLocks/>
          </p:cNvSpPr>
          <p:nvPr/>
        </p:nvSpPr>
        <p:spPr>
          <a:xfrm>
            <a:off x="179512" y="3579862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8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8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800" dirty="0" smtClean="0">
                <a:solidFill>
                  <a:srgbClr val="28A87D"/>
                </a:solidFill>
              </a:rPr>
            </a:br>
            <a:r>
              <a:rPr lang="en-US" sz="18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800" dirty="0" smtClean="0"/>
              <a:t>, and </a:t>
            </a:r>
            <a:r>
              <a:rPr lang="en-US" sz="18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8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800" dirty="0" smtClean="0"/>
              <a:t>.</a:t>
            </a:r>
            <a:endParaRPr lang="de-DE" sz="1800" dirty="0"/>
          </a:p>
        </p:txBody>
      </p:sp>
      <p:pic>
        <p:nvPicPr>
          <p:cNvPr id="22" name="Picture 3" descr="C:\Users\DataVizard\Google Drive\Work\DataViz\Challenges\TidyTuesday\plots\2020_15\2020_15_TourDeFran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526"/>
            <a:ext cx="576105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4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/>
          <p:cNvSpPr txBox="1">
            <a:spLocks/>
          </p:cNvSpPr>
          <p:nvPr/>
        </p:nvSpPr>
        <p:spPr>
          <a:xfrm>
            <a:off x="179512" y="3579862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8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8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800" dirty="0" smtClean="0">
                <a:solidFill>
                  <a:srgbClr val="28A87D"/>
                </a:solidFill>
              </a:rPr>
            </a:br>
            <a:r>
              <a:rPr lang="en-US" sz="18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800" dirty="0" smtClean="0"/>
              <a:t>, and </a:t>
            </a:r>
            <a:r>
              <a:rPr lang="en-US" sz="18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8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800" dirty="0" smtClean="0"/>
              <a:t>.</a:t>
            </a:r>
            <a:endParaRPr lang="de-DE" sz="1800" dirty="0"/>
          </a:p>
        </p:txBody>
      </p:sp>
      <p:pic>
        <p:nvPicPr>
          <p:cNvPr id="5" name="Picture 2" descr="C:\Users\DataVizard\Google Drive\Work\DataViz\Challenges\TidyTuesday\2020_15_TourDeFrance_basic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526"/>
            <a:ext cx="576105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DataVizard\Google Drive\Work\DataViz\Challenges\TidyTuesday\plots\2020_15\2020_15_TourDeFran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72" y="555526"/>
            <a:ext cx="576105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51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ggforce</a:t>
            </a:r>
            <a:r>
              <a:rPr lang="de-DE" dirty="0" smtClean="0"/>
              <a:t>}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Fancy Annotations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860032" y="1059582"/>
            <a:ext cx="3888432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_*() 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fancy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single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or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multiple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points</a:t>
            </a: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  <a:p>
            <a:pPr marL="0" indent="0">
              <a:buNone/>
            </a:pPr>
            <a:endParaRPr lang="de-DE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51519" y="4572620"/>
            <a:ext cx="44644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geom_mark_ellipsoid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9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60032" y="1539239"/>
            <a:ext cx="360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show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all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groups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or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highlight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interesting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parts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391" y="627534"/>
            <a:ext cx="4464497" cy="396844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19" y="627534"/>
            <a:ext cx="4464497" cy="396844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ataVizard\Google Drive\Work\DataViz\Teaching\2021_OutlierConf\img\palmer\3d_ggforce_geom_mark_rec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40" y="3363958"/>
            <a:ext cx="1377000" cy="1224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DataVizard\Google Drive\Work\DataViz\Teaching\2021_OutlierConf\img\palmer\3e_ggforce_geom_mark_hu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27534"/>
            <a:ext cx="2835316" cy="252028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DataVizard\Google Drive\Work\DataViz\Teaching\2021_OutlierConf\img\palmer\3c_ggforce_geom_mark_circ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63958"/>
            <a:ext cx="1377000" cy="1224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4788024" y="3120284"/>
            <a:ext cx="28353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geom_mark_hull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9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4709921" y="4572620"/>
            <a:ext cx="15303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geom_mark_circle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9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146737" y="4572620"/>
            <a:ext cx="1575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geom_mark_rect</a:t>
            </a:r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9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077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6" name="Picture 2" descr="C:\Users\DataVizard\Google Drive\Work\DataViz\Teaching\2020_NC3\lectures\03_basic_ggplot\img\showcase\swiss_m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00" y="661458"/>
            <a:ext cx="5520000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883641" y="4824094"/>
            <a:ext cx="547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Timo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Gossenbacher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(</a:t>
            </a:r>
            <a:r>
              <a:rPr lang="de-DE" sz="5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timogrossenbacher.ch/2019/04/bivariate-maps-with-ggplot2-and-sf)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Bivariate</a:t>
            </a:r>
            <a:r>
              <a:rPr lang="de-DE" sz="1400" i="1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Maps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2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biscale</a:t>
            </a: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07704" y="4508563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Blacksword" pitchFamily="50" charset="0"/>
              </a:rPr>
              <a:t>c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Blacksword" pitchFamily="50" charset="0"/>
              </a:rPr>
              <a:t>an be done with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Blacksword" pitchFamily="50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github.com/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sjewo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5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cartogram</a:t>
            </a:r>
            <a:endParaRPr lang="de-DE" sz="5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71200" y="4670598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Jake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Kaupp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,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2020/10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13315" name="Picture 3" descr="C:\Users\DataVizard\Desktop\tw16_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4125" y="-8089900"/>
            <a:ext cx="60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DataVizard\Desktop\tw10_pl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0452"/>
            <a:ext cx="7000000" cy="450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748" y="523522"/>
            <a:ext cx="4536504" cy="403244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1386664" y="16490"/>
            <a:ext cx="1337715" cy="765529"/>
            <a:chOff x="1386664" y="16490"/>
            <a:chExt cx="1337715" cy="765529"/>
          </a:xfrm>
        </p:grpSpPr>
        <p:sp>
          <p:nvSpPr>
            <p:cNvPr id="15" name="Bogen 14"/>
            <p:cNvSpPr/>
            <p:nvPr/>
          </p:nvSpPr>
          <p:spPr>
            <a:xfrm rot="1696416" flipV="1">
              <a:off x="1386664" y="16490"/>
              <a:ext cx="1337715" cy="634861"/>
            </a:xfrm>
            <a:prstGeom prst="arc">
              <a:avLst>
                <a:gd name="adj1" fmla="val 16200000"/>
                <a:gd name="adj2" fmla="val 20363229"/>
              </a:avLst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5"/>
            <p:cNvSpPr/>
            <p:nvPr/>
          </p:nvSpPr>
          <p:spPr>
            <a:xfrm flipV="1">
              <a:off x="2346647" y="700739"/>
              <a:ext cx="91556" cy="81280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1688729" y="393487"/>
            <a:ext cx="290464" cy="301819"/>
            <a:chOff x="1398198" y="299293"/>
            <a:chExt cx="290464" cy="301819"/>
          </a:xfrm>
        </p:grpSpPr>
        <p:sp>
          <p:nvSpPr>
            <p:cNvPr id="12" name="Freihandform 11"/>
            <p:cNvSpPr/>
            <p:nvPr/>
          </p:nvSpPr>
          <p:spPr>
            <a:xfrm rot="18106273">
              <a:off x="1374905" y="322586"/>
              <a:ext cx="298105" cy="251520"/>
            </a:xfrm>
            <a:custGeom>
              <a:avLst/>
              <a:gdLst>
                <a:gd name="connsiteX0" fmla="*/ 243397 w 298105"/>
                <a:gd name="connsiteY0" fmla="*/ 58 h 195642"/>
                <a:gd name="connsiteX1" fmla="*/ 294197 w 298105"/>
                <a:gd name="connsiteY1" fmla="*/ 91498 h 195642"/>
                <a:gd name="connsiteX2" fmla="*/ 263717 w 298105"/>
                <a:gd name="connsiteY2" fmla="*/ 193098 h 195642"/>
                <a:gd name="connsiteX3" fmla="*/ 19877 w 298105"/>
                <a:gd name="connsiteY3" fmla="*/ 157538 h 195642"/>
                <a:gd name="connsiteX4" fmla="*/ 19877 w 298105"/>
                <a:gd name="connsiteY4" fmla="*/ 76258 h 195642"/>
                <a:gd name="connsiteX5" fmla="*/ 65597 w 298105"/>
                <a:gd name="connsiteY5" fmla="*/ 20378 h 195642"/>
                <a:gd name="connsiteX6" fmla="*/ 126557 w 298105"/>
                <a:gd name="connsiteY6" fmla="*/ 58 h 195642"/>
                <a:gd name="connsiteX7" fmla="*/ 187517 w 298105"/>
                <a:gd name="connsiteY7" fmla="*/ 15298 h 195642"/>
                <a:gd name="connsiteX8" fmla="*/ 212917 w 298105"/>
                <a:gd name="connsiteY8" fmla="*/ 45778 h 195642"/>
                <a:gd name="connsiteX9" fmla="*/ 223077 w 298105"/>
                <a:gd name="connsiteY9" fmla="*/ 55938 h 195642"/>
                <a:gd name="connsiteX10" fmla="*/ 238317 w 298105"/>
                <a:gd name="connsiteY10" fmla="*/ 101658 h 195642"/>
                <a:gd name="connsiteX11" fmla="*/ 238317 w 298105"/>
                <a:gd name="connsiteY11" fmla="*/ 101658 h 1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105" h="195642">
                  <a:moveTo>
                    <a:pt x="243397" y="58"/>
                  </a:moveTo>
                  <a:cubicBezTo>
                    <a:pt x="267103" y="29691"/>
                    <a:pt x="290810" y="59325"/>
                    <a:pt x="294197" y="91498"/>
                  </a:cubicBezTo>
                  <a:cubicBezTo>
                    <a:pt x="297584" y="123671"/>
                    <a:pt x="309437" y="182091"/>
                    <a:pt x="263717" y="193098"/>
                  </a:cubicBezTo>
                  <a:cubicBezTo>
                    <a:pt x="217997" y="204105"/>
                    <a:pt x="60517" y="177011"/>
                    <a:pt x="19877" y="157538"/>
                  </a:cubicBezTo>
                  <a:cubicBezTo>
                    <a:pt x="-20763" y="138065"/>
                    <a:pt x="12257" y="99118"/>
                    <a:pt x="19877" y="76258"/>
                  </a:cubicBezTo>
                  <a:cubicBezTo>
                    <a:pt x="27497" y="53398"/>
                    <a:pt x="47817" y="33078"/>
                    <a:pt x="65597" y="20378"/>
                  </a:cubicBezTo>
                  <a:cubicBezTo>
                    <a:pt x="83377" y="7678"/>
                    <a:pt x="106237" y="905"/>
                    <a:pt x="126557" y="58"/>
                  </a:cubicBezTo>
                  <a:cubicBezTo>
                    <a:pt x="146877" y="-789"/>
                    <a:pt x="173124" y="7678"/>
                    <a:pt x="187517" y="15298"/>
                  </a:cubicBezTo>
                  <a:cubicBezTo>
                    <a:pt x="201910" y="22918"/>
                    <a:pt x="206990" y="39005"/>
                    <a:pt x="212917" y="45778"/>
                  </a:cubicBezTo>
                  <a:cubicBezTo>
                    <a:pt x="218844" y="52551"/>
                    <a:pt x="218844" y="46625"/>
                    <a:pt x="223077" y="55938"/>
                  </a:cubicBezTo>
                  <a:cubicBezTo>
                    <a:pt x="227310" y="65251"/>
                    <a:pt x="238317" y="101658"/>
                    <a:pt x="238317" y="101658"/>
                  </a:cubicBezTo>
                  <a:lnTo>
                    <a:pt x="238317" y="101658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1409418" y="339502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latin typeface="Blacksword" pitchFamily="50" charset="0"/>
                </a:rPr>
                <a:t>3</a:t>
              </a:r>
              <a:endParaRPr lang="de-DE" sz="1100" b="1" dirty="0">
                <a:latin typeface="Blacksword" pitchFamily="50" charset="0"/>
              </a:endParaRPr>
            </a:p>
          </p:txBody>
        </p:sp>
      </p:grpSp>
      <p:sp>
        <p:nvSpPr>
          <p:cNvPr id="17" name="Textfeld 16"/>
          <p:cNvSpPr txBox="1"/>
          <p:nvPr/>
        </p:nvSpPr>
        <p:spPr>
          <a:xfrm>
            <a:off x="136738" y="823670"/>
            <a:ext cx="2209909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plot.position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'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30" name="Gruppieren 29"/>
          <p:cNvGrpSpPr/>
          <p:nvPr/>
        </p:nvGrpSpPr>
        <p:grpSpPr>
          <a:xfrm rot="21211192">
            <a:off x="1975025" y="1296722"/>
            <a:ext cx="1666491" cy="286435"/>
            <a:chOff x="1855169" y="2893154"/>
            <a:chExt cx="1549169" cy="332341"/>
          </a:xfrm>
        </p:grpSpPr>
        <p:sp>
          <p:nvSpPr>
            <p:cNvPr id="31" name="Freihandform 30"/>
            <p:cNvSpPr/>
            <p:nvPr/>
          </p:nvSpPr>
          <p:spPr>
            <a:xfrm rot="21293179" flipH="1">
              <a:off x="1855169" y="3023230"/>
              <a:ext cx="1508760" cy="202265"/>
            </a:xfrm>
            <a:custGeom>
              <a:avLst/>
              <a:gdLst>
                <a:gd name="connsiteX0" fmla="*/ 1508760 w 1508760"/>
                <a:gd name="connsiteY0" fmla="*/ 0 h 202265"/>
                <a:gd name="connsiteX1" fmla="*/ 1442720 w 1508760"/>
                <a:gd name="connsiteY1" fmla="*/ 81280 h 202265"/>
                <a:gd name="connsiteX2" fmla="*/ 1320800 w 1508760"/>
                <a:gd name="connsiteY2" fmla="*/ 152400 h 202265"/>
                <a:gd name="connsiteX3" fmla="*/ 1071880 w 1508760"/>
                <a:gd name="connsiteY3" fmla="*/ 193040 h 202265"/>
                <a:gd name="connsiteX4" fmla="*/ 797560 w 1508760"/>
                <a:gd name="connsiteY4" fmla="*/ 198120 h 202265"/>
                <a:gd name="connsiteX5" fmla="*/ 391160 w 1508760"/>
                <a:gd name="connsiteY5" fmla="*/ 142240 h 202265"/>
                <a:gd name="connsiteX6" fmla="*/ 289560 w 1508760"/>
                <a:gd name="connsiteY6" fmla="*/ 86360 h 202265"/>
                <a:gd name="connsiteX7" fmla="*/ 50800 w 1508760"/>
                <a:gd name="connsiteY7" fmla="*/ 40640 h 202265"/>
                <a:gd name="connsiteX8" fmla="*/ 0 w 1508760"/>
                <a:gd name="connsiteY8" fmla="*/ 25400 h 202265"/>
                <a:gd name="connsiteX9" fmla="*/ 0 w 1508760"/>
                <a:gd name="connsiteY9" fmla="*/ 25400 h 20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8760" h="202265">
                  <a:moveTo>
                    <a:pt x="1508760" y="0"/>
                  </a:moveTo>
                  <a:cubicBezTo>
                    <a:pt x="1491403" y="27940"/>
                    <a:pt x="1474047" y="55880"/>
                    <a:pt x="1442720" y="81280"/>
                  </a:cubicBezTo>
                  <a:cubicBezTo>
                    <a:pt x="1411393" y="106680"/>
                    <a:pt x="1382607" y="133773"/>
                    <a:pt x="1320800" y="152400"/>
                  </a:cubicBezTo>
                  <a:cubicBezTo>
                    <a:pt x="1258993" y="171027"/>
                    <a:pt x="1159087" y="185420"/>
                    <a:pt x="1071880" y="193040"/>
                  </a:cubicBezTo>
                  <a:cubicBezTo>
                    <a:pt x="984673" y="200660"/>
                    <a:pt x="911013" y="206587"/>
                    <a:pt x="797560" y="198120"/>
                  </a:cubicBezTo>
                  <a:cubicBezTo>
                    <a:pt x="684107" y="189653"/>
                    <a:pt x="475827" y="160867"/>
                    <a:pt x="391160" y="142240"/>
                  </a:cubicBezTo>
                  <a:cubicBezTo>
                    <a:pt x="306493" y="123613"/>
                    <a:pt x="346287" y="103293"/>
                    <a:pt x="289560" y="86360"/>
                  </a:cubicBezTo>
                  <a:cubicBezTo>
                    <a:pt x="232833" y="69427"/>
                    <a:pt x="99060" y="50800"/>
                    <a:pt x="50800" y="40640"/>
                  </a:cubicBezTo>
                  <a:cubicBezTo>
                    <a:pt x="2540" y="30480"/>
                    <a:pt x="0" y="25400"/>
                    <a:pt x="0" y="25400"/>
                  </a:cubicBezTo>
                  <a:lnTo>
                    <a:pt x="0" y="2540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Freihandform 31"/>
            <p:cNvSpPr/>
            <p:nvPr/>
          </p:nvSpPr>
          <p:spPr>
            <a:xfrm rot="21105460" flipV="1">
              <a:off x="3314374" y="2893154"/>
              <a:ext cx="89964" cy="152333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1656114" y="1353968"/>
            <a:ext cx="296429" cy="318974"/>
            <a:chOff x="1625371" y="2864329"/>
            <a:chExt cx="296429" cy="318974"/>
          </a:xfrm>
        </p:grpSpPr>
        <p:sp>
          <p:nvSpPr>
            <p:cNvPr id="34" name="Textfeld 33"/>
            <p:cNvSpPr txBox="1"/>
            <p:nvPr/>
          </p:nvSpPr>
          <p:spPr>
            <a:xfrm>
              <a:off x="1625371" y="2921693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>
                  <a:latin typeface="Blacksword" pitchFamily="50" charset="0"/>
                </a:rPr>
                <a:t>4</a:t>
              </a:r>
            </a:p>
          </p:txBody>
        </p:sp>
        <p:sp>
          <p:nvSpPr>
            <p:cNvPr id="35" name="Freihandform 34"/>
            <p:cNvSpPr/>
            <p:nvPr/>
          </p:nvSpPr>
          <p:spPr>
            <a:xfrm>
              <a:off x="1625371" y="2864329"/>
              <a:ext cx="296429" cy="304064"/>
            </a:xfrm>
            <a:custGeom>
              <a:avLst/>
              <a:gdLst>
                <a:gd name="connsiteX0" fmla="*/ 152464 w 296429"/>
                <a:gd name="connsiteY0" fmla="*/ 0 h 304064"/>
                <a:gd name="connsiteX1" fmla="*/ 292672 w 296429"/>
                <a:gd name="connsiteY1" fmla="*/ 164592 h 304064"/>
                <a:gd name="connsiteX2" fmla="*/ 250000 w 296429"/>
                <a:gd name="connsiteY2" fmla="*/ 249936 h 304064"/>
                <a:gd name="connsiteX3" fmla="*/ 182944 w 296429"/>
                <a:gd name="connsiteY3" fmla="*/ 298704 h 304064"/>
                <a:gd name="connsiteX4" fmla="*/ 48832 w 296429"/>
                <a:gd name="connsiteY4" fmla="*/ 298704 h 304064"/>
                <a:gd name="connsiteX5" fmla="*/ 18352 w 296429"/>
                <a:gd name="connsiteY5" fmla="*/ 262128 h 304064"/>
                <a:gd name="connsiteX6" fmla="*/ 64 w 296429"/>
                <a:gd name="connsiteY6" fmla="*/ 219456 h 304064"/>
                <a:gd name="connsiteX7" fmla="*/ 24448 w 296429"/>
                <a:gd name="connsiteY7" fmla="*/ 115824 h 304064"/>
                <a:gd name="connsiteX8" fmla="*/ 42736 w 296429"/>
                <a:gd name="connsiteY8" fmla="*/ 85344 h 304064"/>
                <a:gd name="connsiteX9" fmla="*/ 67120 w 296429"/>
                <a:gd name="connsiteY9" fmla="*/ 60960 h 304064"/>
                <a:gd name="connsiteX10" fmla="*/ 121984 w 296429"/>
                <a:gd name="connsiteY10" fmla="*/ 42672 h 304064"/>
                <a:gd name="connsiteX11" fmla="*/ 189040 w 296429"/>
                <a:gd name="connsiteY11" fmla="*/ 36576 h 304064"/>
                <a:gd name="connsiteX12" fmla="*/ 256096 w 296429"/>
                <a:gd name="connsiteY12" fmla="*/ 60960 h 304064"/>
                <a:gd name="connsiteX13" fmla="*/ 256096 w 296429"/>
                <a:gd name="connsiteY13" fmla="*/ 128016 h 304064"/>
                <a:gd name="connsiteX14" fmla="*/ 250000 w 296429"/>
                <a:gd name="connsiteY14" fmla="*/ 146304 h 304064"/>
                <a:gd name="connsiteX15" fmla="*/ 250000 w 296429"/>
                <a:gd name="connsiteY15" fmla="*/ 146304 h 30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6429" h="304064">
                  <a:moveTo>
                    <a:pt x="152464" y="0"/>
                  </a:moveTo>
                  <a:cubicBezTo>
                    <a:pt x="214440" y="61468"/>
                    <a:pt x="276416" y="122936"/>
                    <a:pt x="292672" y="164592"/>
                  </a:cubicBezTo>
                  <a:cubicBezTo>
                    <a:pt x="308928" y="206248"/>
                    <a:pt x="268288" y="227584"/>
                    <a:pt x="250000" y="249936"/>
                  </a:cubicBezTo>
                  <a:cubicBezTo>
                    <a:pt x="231712" y="272288"/>
                    <a:pt x="216472" y="290576"/>
                    <a:pt x="182944" y="298704"/>
                  </a:cubicBezTo>
                  <a:cubicBezTo>
                    <a:pt x="149416" y="306832"/>
                    <a:pt x="76264" y="304800"/>
                    <a:pt x="48832" y="298704"/>
                  </a:cubicBezTo>
                  <a:cubicBezTo>
                    <a:pt x="21400" y="292608"/>
                    <a:pt x="26480" y="275336"/>
                    <a:pt x="18352" y="262128"/>
                  </a:cubicBezTo>
                  <a:cubicBezTo>
                    <a:pt x="10224" y="248920"/>
                    <a:pt x="-952" y="243840"/>
                    <a:pt x="64" y="219456"/>
                  </a:cubicBezTo>
                  <a:cubicBezTo>
                    <a:pt x="1080" y="195072"/>
                    <a:pt x="17336" y="138176"/>
                    <a:pt x="24448" y="115824"/>
                  </a:cubicBezTo>
                  <a:cubicBezTo>
                    <a:pt x="31560" y="93472"/>
                    <a:pt x="35624" y="94488"/>
                    <a:pt x="42736" y="85344"/>
                  </a:cubicBezTo>
                  <a:cubicBezTo>
                    <a:pt x="49848" y="76200"/>
                    <a:pt x="53912" y="68072"/>
                    <a:pt x="67120" y="60960"/>
                  </a:cubicBezTo>
                  <a:cubicBezTo>
                    <a:pt x="80328" y="53848"/>
                    <a:pt x="101664" y="46736"/>
                    <a:pt x="121984" y="42672"/>
                  </a:cubicBezTo>
                  <a:cubicBezTo>
                    <a:pt x="142304" y="38608"/>
                    <a:pt x="166688" y="33528"/>
                    <a:pt x="189040" y="36576"/>
                  </a:cubicBezTo>
                  <a:cubicBezTo>
                    <a:pt x="211392" y="39624"/>
                    <a:pt x="244920" y="45720"/>
                    <a:pt x="256096" y="60960"/>
                  </a:cubicBezTo>
                  <a:cubicBezTo>
                    <a:pt x="267272" y="76200"/>
                    <a:pt x="257112" y="113792"/>
                    <a:pt x="256096" y="128016"/>
                  </a:cubicBezTo>
                  <a:cubicBezTo>
                    <a:pt x="255080" y="142240"/>
                    <a:pt x="250000" y="146304"/>
                    <a:pt x="250000" y="146304"/>
                  </a:cubicBezTo>
                  <a:lnTo>
                    <a:pt x="250000" y="146304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/>
          <p:cNvSpPr txBox="1"/>
          <p:nvPr/>
        </p:nvSpPr>
        <p:spPr>
          <a:xfrm>
            <a:off x="132904" y="1698362"/>
            <a:ext cx="24336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legend.position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'top') +</a:t>
            </a:r>
            <a:br>
              <a:rPr lang="de-DE" sz="900" dirty="0" smtClean="0">
                <a:latin typeface="Overpass Mono" pitchFamily="50" charset="0"/>
                <a:ea typeface="Fira Code Medium" pitchFamily="49" charset="0"/>
              </a:rPr>
            </a:b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guide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color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guide_colorbar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37" name="Gruppieren 36"/>
          <p:cNvGrpSpPr/>
          <p:nvPr/>
        </p:nvGrpSpPr>
        <p:grpSpPr>
          <a:xfrm>
            <a:off x="1663249" y="4110772"/>
            <a:ext cx="282158" cy="316994"/>
            <a:chOff x="1278176" y="1595119"/>
            <a:chExt cx="282158" cy="316994"/>
          </a:xfrm>
        </p:grpSpPr>
        <p:sp>
          <p:nvSpPr>
            <p:cNvPr id="38" name="Freihandform 37"/>
            <p:cNvSpPr/>
            <p:nvPr/>
          </p:nvSpPr>
          <p:spPr>
            <a:xfrm>
              <a:off x="1304895" y="1595119"/>
              <a:ext cx="255439" cy="275619"/>
            </a:xfrm>
            <a:custGeom>
              <a:avLst/>
              <a:gdLst>
                <a:gd name="connsiteX0" fmla="*/ 51111 w 255439"/>
                <a:gd name="connsiteY0" fmla="*/ 0 h 275619"/>
                <a:gd name="connsiteX1" fmla="*/ 203511 w 255439"/>
                <a:gd name="connsiteY1" fmla="*/ 76200 h 275619"/>
                <a:gd name="connsiteX2" fmla="*/ 193351 w 255439"/>
                <a:gd name="connsiteY2" fmla="*/ 254000 h 275619"/>
                <a:gd name="connsiteX3" fmla="*/ 56191 w 255439"/>
                <a:gd name="connsiteY3" fmla="*/ 269240 h 275619"/>
                <a:gd name="connsiteX4" fmla="*/ 20631 w 255439"/>
                <a:gd name="connsiteY4" fmla="*/ 223520 h 275619"/>
                <a:gd name="connsiteX5" fmla="*/ 311 w 255439"/>
                <a:gd name="connsiteY5" fmla="*/ 167640 h 275619"/>
                <a:gd name="connsiteX6" fmla="*/ 35871 w 255439"/>
                <a:gd name="connsiteY6" fmla="*/ 111760 h 275619"/>
                <a:gd name="connsiteX7" fmla="*/ 61271 w 255439"/>
                <a:gd name="connsiteY7" fmla="*/ 81280 h 275619"/>
                <a:gd name="connsiteX8" fmla="*/ 142551 w 255439"/>
                <a:gd name="connsiteY8" fmla="*/ 40640 h 275619"/>
                <a:gd name="connsiteX9" fmla="*/ 188271 w 255439"/>
                <a:gd name="connsiteY9" fmla="*/ 40640 h 275619"/>
                <a:gd name="connsiteX10" fmla="*/ 239071 w 255439"/>
                <a:gd name="connsiteY10" fmla="*/ 50800 h 275619"/>
                <a:gd name="connsiteX11" fmla="*/ 254311 w 255439"/>
                <a:gd name="connsiteY11" fmla="*/ 86360 h 275619"/>
                <a:gd name="connsiteX12" fmla="*/ 254311 w 255439"/>
                <a:gd name="connsiteY12" fmla="*/ 142240 h 275619"/>
                <a:gd name="connsiteX13" fmla="*/ 254311 w 255439"/>
                <a:gd name="connsiteY13" fmla="*/ 147320 h 275619"/>
                <a:gd name="connsiteX14" fmla="*/ 254311 w 255439"/>
                <a:gd name="connsiteY14" fmla="*/ 147320 h 27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439" h="275619">
                  <a:moveTo>
                    <a:pt x="51111" y="0"/>
                  </a:moveTo>
                  <a:cubicBezTo>
                    <a:pt x="115457" y="16933"/>
                    <a:pt x="179804" y="33867"/>
                    <a:pt x="203511" y="76200"/>
                  </a:cubicBezTo>
                  <a:cubicBezTo>
                    <a:pt x="227218" y="118533"/>
                    <a:pt x="217904" y="221827"/>
                    <a:pt x="193351" y="254000"/>
                  </a:cubicBezTo>
                  <a:cubicBezTo>
                    <a:pt x="168798" y="286173"/>
                    <a:pt x="84978" y="274320"/>
                    <a:pt x="56191" y="269240"/>
                  </a:cubicBezTo>
                  <a:cubicBezTo>
                    <a:pt x="27404" y="264160"/>
                    <a:pt x="29944" y="240453"/>
                    <a:pt x="20631" y="223520"/>
                  </a:cubicBezTo>
                  <a:cubicBezTo>
                    <a:pt x="11318" y="206587"/>
                    <a:pt x="-2229" y="186267"/>
                    <a:pt x="311" y="167640"/>
                  </a:cubicBezTo>
                  <a:cubicBezTo>
                    <a:pt x="2851" y="149013"/>
                    <a:pt x="25711" y="126153"/>
                    <a:pt x="35871" y="111760"/>
                  </a:cubicBezTo>
                  <a:cubicBezTo>
                    <a:pt x="46031" y="97367"/>
                    <a:pt x="43491" y="93133"/>
                    <a:pt x="61271" y="81280"/>
                  </a:cubicBezTo>
                  <a:cubicBezTo>
                    <a:pt x="79051" y="69427"/>
                    <a:pt x="121384" y="47413"/>
                    <a:pt x="142551" y="40640"/>
                  </a:cubicBezTo>
                  <a:cubicBezTo>
                    <a:pt x="163718" y="33867"/>
                    <a:pt x="172184" y="38947"/>
                    <a:pt x="188271" y="40640"/>
                  </a:cubicBezTo>
                  <a:cubicBezTo>
                    <a:pt x="204358" y="42333"/>
                    <a:pt x="228064" y="43180"/>
                    <a:pt x="239071" y="50800"/>
                  </a:cubicBezTo>
                  <a:cubicBezTo>
                    <a:pt x="250078" y="58420"/>
                    <a:pt x="251771" y="71120"/>
                    <a:pt x="254311" y="86360"/>
                  </a:cubicBezTo>
                  <a:cubicBezTo>
                    <a:pt x="256851" y="101600"/>
                    <a:pt x="254311" y="142240"/>
                    <a:pt x="254311" y="142240"/>
                  </a:cubicBezTo>
                  <a:lnTo>
                    <a:pt x="254311" y="147320"/>
                  </a:lnTo>
                  <a:lnTo>
                    <a:pt x="254311" y="147320"/>
                  </a:lnTo>
                </a:path>
              </a:pathLst>
            </a:custGeom>
            <a:ln w="9525"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 </a:t>
              </a:r>
              <a:endParaRPr lang="de-DE" dirty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1278176" y="1650503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>
                  <a:latin typeface="Blacksword" pitchFamily="50" charset="0"/>
                </a:rPr>
                <a:t>6</a:t>
              </a:r>
            </a:p>
          </p:txBody>
        </p:sp>
      </p:grpSp>
      <p:sp>
        <p:nvSpPr>
          <p:cNvPr id="42" name="Textfeld 41"/>
          <p:cNvSpPr txBox="1"/>
          <p:nvPr/>
        </p:nvSpPr>
        <p:spPr>
          <a:xfrm>
            <a:off x="132904" y="4530571"/>
            <a:ext cx="250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coord_cartesian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expand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c(0, 0),</a:t>
            </a:r>
          </a:p>
          <a:p>
            <a:r>
              <a:rPr lang="de-DE" sz="900" dirty="0">
                <a:latin typeface="Overpass Mono" pitchFamily="50" charset="0"/>
                <a:ea typeface="Fira Code Medium" pitchFamily="49" charset="0"/>
              </a:rPr>
              <a:t> 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              </a:t>
            </a:r>
            <a:r>
              <a:rPr lang="de-DE" sz="900" dirty="0" err="1">
                <a:latin typeface="Overpass Mono" pitchFamily="50" charset="0"/>
                <a:ea typeface="Fira Code Medium" pitchFamily="49" charset="0"/>
              </a:rPr>
              <a:t>clip</a:t>
            </a:r>
            <a:r>
              <a:rPr lang="de-DE" sz="900" dirty="0">
                <a:latin typeface="Overpass Mono" pitchFamily="50" charset="0"/>
                <a:ea typeface="Fira Code Medium" pitchFamily="49" charset="0"/>
              </a:rPr>
              <a:t> = 'off')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1987053" y="3965449"/>
            <a:ext cx="812899" cy="620837"/>
            <a:chOff x="2005341" y="3959353"/>
            <a:chExt cx="812899" cy="620837"/>
          </a:xfrm>
        </p:grpSpPr>
        <p:sp>
          <p:nvSpPr>
            <p:cNvPr id="40" name="Freihandform 39"/>
            <p:cNvSpPr/>
            <p:nvPr/>
          </p:nvSpPr>
          <p:spPr>
            <a:xfrm rot="20350860">
              <a:off x="2546632" y="3959353"/>
              <a:ext cx="271608" cy="352913"/>
            </a:xfrm>
            <a:custGeom>
              <a:avLst/>
              <a:gdLst>
                <a:gd name="connsiteX0" fmla="*/ 133102 w 173766"/>
                <a:gd name="connsiteY0" fmla="*/ 13740 h 166724"/>
                <a:gd name="connsiteX1" fmla="*/ 173742 w 173766"/>
                <a:gd name="connsiteY1" fmla="*/ 89940 h 166724"/>
                <a:gd name="connsiteX2" fmla="*/ 128022 w 173766"/>
                <a:gd name="connsiteY2" fmla="*/ 161060 h 166724"/>
                <a:gd name="connsiteX3" fmla="*/ 112782 w 173766"/>
                <a:gd name="connsiteY3" fmla="*/ 161060 h 166724"/>
                <a:gd name="connsiteX4" fmla="*/ 82302 w 173766"/>
                <a:gd name="connsiteY4" fmla="*/ 150900 h 166724"/>
                <a:gd name="connsiteX5" fmla="*/ 11182 w 173766"/>
                <a:gd name="connsiteY5" fmla="*/ 95020 h 166724"/>
                <a:gd name="connsiteX6" fmla="*/ 1022 w 173766"/>
                <a:gd name="connsiteY6" fmla="*/ 64540 h 166724"/>
                <a:gd name="connsiteX7" fmla="*/ 6102 w 173766"/>
                <a:gd name="connsiteY7" fmla="*/ 34060 h 166724"/>
                <a:gd name="connsiteX8" fmla="*/ 51822 w 173766"/>
                <a:gd name="connsiteY8" fmla="*/ 3580 h 166724"/>
                <a:gd name="connsiteX9" fmla="*/ 133102 w 173766"/>
                <a:gd name="connsiteY9" fmla="*/ 13740 h 16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766" h="166724">
                  <a:moveTo>
                    <a:pt x="133102" y="13740"/>
                  </a:moveTo>
                  <a:cubicBezTo>
                    <a:pt x="153422" y="28133"/>
                    <a:pt x="174589" y="65387"/>
                    <a:pt x="173742" y="89940"/>
                  </a:cubicBezTo>
                  <a:cubicBezTo>
                    <a:pt x="172895" y="114493"/>
                    <a:pt x="138182" y="149207"/>
                    <a:pt x="128022" y="161060"/>
                  </a:cubicBezTo>
                  <a:cubicBezTo>
                    <a:pt x="117862" y="172913"/>
                    <a:pt x="120402" y="162753"/>
                    <a:pt x="112782" y="161060"/>
                  </a:cubicBezTo>
                  <a:cubicBezTo>
                    <a:pt x="105162" y="159367"/>
                    <a:pt x="99235" y="161907"/>
                    <a:pt x="82302" y="150900"/>
                  </a:cubicBezTo>
                  <a:cubicBezTo>
                    <a:pt x="65369" y="139893"/>
                    <a:pt x="24729" y="109413"/>
                    <a:pt x="11182" y="95020"/>
                  </a:cubicBezTo>
                  <a:cubicBezTo>
                    <a:pt x="-2365" y="80627"/>
                    <a:pt x="1869" y="74700"/>
                    <a:pt x="1022" y="64540"/>
                  </a:cubicBezTo>
                  <a:cubicBezTo>
                    <a:pt x="175" y="54380"/>
                    <a:pt x="-2365" y="44220"/>
                    <a:pt x="6102" y="34060"/>
                  </a:cubicBezTo>
                  <a:cubicBezTo>
                    <a:pt x="14569" y="23900"/>
                    <a:pt x="37429" y="10353"/>
                    <a:pt x="51822" y="3580"/>
                  </a:cubicBezTo>
                  <a:cubicBezTo>
                    <a:pt x="66215" y="-3193"/>
                    <a:pt x="112782" y="-653"/>
                    <a:pt x="133102" y="13740"/>
                  </a:cubicBezTo>
                  <a:close/>
                </a:path>
              </a:pathLst>
            </a:custGeom>
            <a:noFill/>
            <a:ln w="12700">
              <a:solidFill>
                <a:srgbClr val="E99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 40"/>
            <p:cNvSpPr/>
            <p:nvPr/>
          </p:nvSpPr>
          <p:spPr>
            <a:xfrm rot="2103673">
              <a:off x="2005341" y="4041546"/>
              <a:ext cx="463523" cy="538644"/>
            </a:xfrm>
            <a:custGeom>
              <a:avLst/>
              <a:gdLst>
                <a:gd name="connsiteX0" fmla="*/ 782320 w 782320"/>
                <a:gd name="connsiteY0" fmla="*/ 0 h 538644"/>
                <a:gd name="connsiteX1" fmla="*/ 746760 w 782320"/>
                <a:gd name="connsiteY1" fmla="*/ 121920 h 538644"/>
                <a:gd name="connsiteX2" fmla="*/ 685800 w 782320"/>
                <a:gd name="connsiteY2" fmla="*/ 254000 h 538644"/>
                <a:gd name="connsiteX3" fmla="*/ 609600 w 782320"/>
                <a:gd name="connsiteY3" fmla="*/ 355600 h 538644"/>
                <a:gd name="connsiteX4" fmla="*/ 543560 w 782320"/>
                <a:gd name="connsiteY4" fmla="*/ 406400 h 538644"/>
                <a:gd name="connsiteX5" fmla="*/ 350520 w 782320"/>
                <a:gd name="connsiteY5" fmla="*/ 497840 h 538644"/>
                <a:gd name="connsiteX6" fmla="*/ 213360 w 782320"/>
                <a:gd name="connsiteY6" fmla="*/ 523240 h 538644"/>
                <a:gd name="connsiteX7" fmla="*/ 177800 w 782320"/>
                <a:gd name="connsiteY7" fmla="*/ 528320 h 538644"/>
                <a:gd name="connsiteX8" fmla="*/ 91440 w 782320"/>
                <a:gd name="connsiteY8" fmla="*/ 538480 h 538644"/>
                <a:gd name="connsiteX9" fmla="*/ 25400 w 782320"/>
                <a:gd name="connsiteY9" fmla="*/ 533400 h 538644"/>
                <a:gd name="connsiteX10" fmla="*/ 0 w 782320"/>
                <a:gd name="connsiteY10" fmla="*/ 518160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320" h="538644">
                  <a:moveTo>
                    <a:pt x="782320" y="0"/>
                  </a:moveTo>
                  <a:cubicBezTo>
                    <a:pt x="772583" y="39793"/>
                    <a:pt x="762847" y="79587"/>
                    <a:pt x="746760" y="121920"/>
                  </a:cubicBezTo>
                  <a:cubicBezTo>
                    <a:pt x="730673" y="164253"/>
                    <a:pt x="708660" y="215053"/>
                    <a:pt x="685800" y="254000"/>
                  </a:cubicBezTo>
                  <a:cubicBezTo>
                    <a:pt x="662940" y="292947"/>
                    <a:pt x="633307" y="330200"/>
                    <a:pt x="609600" y="355600"/>
                  </a:cubicBezTo>
                  <a:cubicBezTo>
                    <a:pt x="585893" y="381000"/>
                    <a:pt x="586740" y="382693"/>
                    <a:pt x="543560" y="406400"/>
                  </a:cubicBezTo>
                  <a:cubicBezTo>
                    <a:pt x="500380" y="430107"/>
                    <a:pt x="405553" y="478367"/>
                    <a:pt x="350520" y="497840"/>
                  </a:cubicBezTo>
                  <a:cubicBezTo>
                    <a:pt x="295487" y="517313"/>
                    <a:pt x="242147" y="518160"/>
                    <a:pt x="213360" y="523240"/>
                  </a:cubicBezTo>
                  <a:cubicBezTo>
                    <a:pt x="184573" y="528320"/>
                    <a:pt x="177800" y="528320"/>
                    <a:pt x="177800" y="528320"/>
                  </a:cubicBezTo>
                  <a:cubicBezTo>
                    <a:pt x="157480" y="530860"/>
                    <a:pt x="116840" y="537633"/>
                    <a:pt x="91440" y="538480"/>
                  </a:cubicBezTo>
                  <a:cubicBezTo>
                    <a:pt x="66040" y="539327"/>
                    <a:pt x="40640" y="536787"/>
                    <a:pt x="25400" y="533400"/>
                  </a:cubicBezTo>
                  <a:cubicBezTo>
                    <a:pt x="10160" y="530013"/>
                    <a:pt x="5080" y="524086"/>
                    <a:pt x="0" y="518160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 42"/>
            <p:cNvSpPr/>
            <p:nvPr/>
          </p:nvSpPr>
          <p:spPr>
            <a:xfrm rot="18277954">
              <a:off x="2507957" y="4235041"/>
              <a:ext cx="106343" cy="86409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4" name="Textfeld 43"/>
          <p:cNvSpPr txBox="1"/>
          <p:nvPr/>
        </p:nvSpPr>
        <p:spPr>
          <a:xfrm>
            <a:off x="132904" y="3296022"/>
            <a:ext cx="292692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plot.margin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margin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(t, r, b, l)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sp>
        <p:nvSpPr>
          <p:cNvPr id="49" name="Freihandform 48"/>
          <p:cNvSpPr/>
          <p:nvPr/>
        </p:nvSpPr>
        <p:spPr>
          <a:xfrm>
            <a:off x="1692587" y="2990897"/>
            <a:ext cx="214191" cy="234291"/>
          </a:xfrm>
          <a:custGeom>
            <a:avLst/>
            <a:gdLst>
              <a:gd name="connsiteX0" fmla="*/ 198321 w 214191"/>
              <a:gd name="connsiteY0" fmla="*/ 143487 h 234291"/>
              <a:gd name="connsiteX1" fmla="*/ 167841 w 214191"/>
              <a:gd name="connsiteY1" fmla="*/ 224767 h 234291"/>
              <a:gd name="connsiteX2" fmla="*/ 81481 w 214191"/>
              <a:gd name="connsiteY2" fmla="*/ 229847 h 234291"/>
              <a:gd name="connsiteX3" fmla="*/ 25601 w 214191"/>
              <a:gd name="connsiteY3" fmla="*/ 199367 h 234291"/>
              <a:gd name="connsiteX4" fmla="*/ 201 w 214191"/>
              <a:gd name="connsiteY4" fmla="*/ 143487 h 234291"/>
              <a:gd name="connsiteX5" fmla="*/ 15441 w 214191"/>
              <a:gd name="connsiteY5" fmla="*/ 77447 h 234291"/>
              <a:gd name="connsiteX6" fmla="*/ 45921 w 214191"/>
              <a:gd name="connsiteY6" fmla="*/ 21567 h 234291"/>
              <a:gd name="connsiteX7" fmla="*/ 66241 w 214191"/>
              <a:gd name="connsiteY7" fmla="*/ 11407 h 234291"/>
              <a:gd name="connsiteX8" fmla="*/ 147521 w 214191"/>
              <a:gd name="connsiteY8" fmla="*/ 1247 h 234291"/>
              <a:gd name="connsiteX9" fmla="*/ 198321 w 214191"/>
              <a:gd name="connsiteY9" fmla="*/ 41887 h 234291"/>
              <a:gd name="connsiteX10" fmla="*/ 213561 w 214191"/>
              <a:gd name="connsiteY10" fmla="*/ 67287 h 234291"/>
              <a:gd name="connsiteX11" fmla="*/ 198321 w 214191"/>
              <a:gd name="connsiteY11" fmla="*/ 143487 h 23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191" h="234291">
                <a:moveTo>
                  <a:pt x="198321" y="143487"/>
                </a:moveTo>
                <a:cubicBezTo>
                  <a:pt x="190701" y="169733"/>
                  <a:pt x="187314" y="210374"/>
                  <a:pt x="167841" y="224767"/>
                </a:cubicBezTo>
                <a:cubicBezTo>
                  <a:pt x="148368" y="239160"/>
                  <a:pt x="105188" y="234080"/>
                  <a:pt x="81481" y="229847"/>
                </a:cubicBezTo>
                <a:cubicBezTo>
                  <a:pt x="57774" y="225614"/>
                  <a:pt x="39148" y="213760"/>
                  <a:pt x="25601" y="199367"/>
                </a:cubicBezTo>
                <a:cubicBezTo>
                  <a:pt x="12054" y="184974"/>
                  <a:pt x="1894" y="163807"/>
                  <a:pt x="201" y="143487"/>
                </a:cubicBezTo>
                <a:cubicBezTo>
                  <a:pt x="-1492" y="123167"/>
                  <a:pt x="7821" y="97767"/>
                  <a:pt x="15441" y="77447"/>
                </a:cubicBezTo>
                <a:cubicBezTo>
                  <a:pt x="23061" y="57127"/>
                  <a:pt x="37454" y="32574"/>
                  <a:pt x="45921" y="21567"/>
                </a:cubicBezTo>
                <a:cubicBezTo>
                  <a:pt x="54388" y="10560"/>
                  <a:pt x="49308" y="14794"/>
                  <a:pt x="66241" y="11407"/>
                </a:cubicBezTo>
                <a:cubicBezTo>
                  <a:pt x="83174" y="8020"/>
                  <a:pt x="125508" y="-3833"/>
                  <a:pt x="147521" y="1247"/>
                </a:cubicBezTo>
                <a:cubicBezTo>
                  <a:pt x="169534" y="6327"/>
                  <a:pt x="187314" y="30880"/>
                  <a:pt x="198321" y="41887"/>
                </a:cubicBezTo>
                <a:cubicBezTo>
                  <a:pt x="209328" y="52894"/>
                  <a:pt x="210174" y="52894"/>
                  <a:pt x="213561" y="67287"/>
                </a:cubicBezTo>
                <a:cubicBezTo>
                  <a:pt x="216948" y="81680"/>
                  <a:pt x="205941" y="117241"/>
                  <a:pt x="198321" y="143487"/>
                </a:cubicBezTo>
                <a:close/>
              </a:path>
            </a:pathLst>
          </a:custGeom>
          <a:noFill/>
          <a:ln w="9525"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 flipH="1">
            <a:off x="1652684" y="2994707"/>
            <a:ext cx="28084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100" b="1" dirty="0">
                <a:latin typeface="Blacksword" pitchFamily="50" charset="0"/>
              </a:rPr>
              <a:t>5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1881904" y="2940938"/>
            <a:ext cx="522784" cy="220067"/>
            <a:chOff x="1881906" y="2940938"/>
            <a:chExt cx="545228" cy="220067"/>
          </a:xfrm>
        </p:grpSpPr>
        <p:sp>
          <p:nvSpPr>
            <p:cNvPr id="46" name="Freihandform 45"/>
            <p:cNvSpPr/>
            <p:nvPr/>
          </p:nvSpPr>
          <p:spPr>
            <a:xfrm rot="244828" flipV="1">
              <a:off x="1881906" y="2949841"/>
              <a:ext cx="514866" cy="211164"/>
            </a:xfrm>
            <a:custGeom>
              <a:avLst/>
              <a:gdLst>
                <a:gd name="connsiteX0" fmla="*/ 782320 w 782320"/>
                <a:gd name="connsiteY0" fmla="*/ 173472 h 173472"/>
                <a:gd name="connsiteX1" fmla="*/ 685800 w 782320"/>
                <a:gd name="connsiteY1" fmla="*/ 92192 h 173472"/>
                <a:gd name="connsiteX2" fmla="*/ 492760 w 782320"/>
                <a:gd name="connsiteY2" fmla="*/ 36312 h 173472"/>
                <a:gd name="connsiteX3" fmla="*/ 350520 w 782320"/>
                <a:gd name="connsiteY3" fmla="*/ 10912 h 173472"/>
                <a:gd name="connsiteX4" fmla="*/ 132080 w 782320"/>
                <a:gd name="connsiteY4" fmla="*/ 752 h 173472"/>
                <a:gd name="connsiteX5" fmla="*/ 10160 w 782320"/>
                <a:gd name="connsiteY5" fmla="*/ 752 h 173472"/>
                <a:gd name="connsiteX6" fmla="*/ 0 w 782320"/>
                <a:gd name="connsiteY6" fmla="*/ 752 h 17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2320" h="173472">
                  <a:moveTo>
                    <a:pt x="782320" y="173472"/>
                  </a:moveTo>
                  <a:cubicBezTo>
                    <a:pt x="758190" y="144262"/>
                    <a:pt x="734060" y="115052"/>
                    <a:pt x="685800" y="92192"/>
                  </a:cubicBezTo>
                  <a:cubicBezTo>
                    <a:pt x="637540" y="69332"/>
                    <a:pt x="548640" y="49859"/>
                    <a:pt x="492760" y="36312"/>
                  </a:cubicBezTo>
                  <a:cubicBezTo>
                    <a:pt x="436880" y="22765"/>
                    <a:pt x="410633" y="16839"/>
                    <a:pt x="350520" y="10912"/>
                  </a:cubicBezTo>
                  <a:cubicBezTo>
                    <a:pt x="290407" y="4985"/>
                    <a:pt x="188807" y="2445"/>
                    <a:pt x="132080" y="752"/>
                  </a:cubicBezTo>
                  <a:cubicBezTo>
                    <a:pt x="75353" y="-941"/>
                    <a:pt x="10160" y="752"/>
                    <a:pt x="10160" y="752"/>
                  </a:cubicBezTo>
                  <a:lnTo>
                    <a:pt x="0" y="752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reihandform 50"/>
            <p:cNvSpPr/>
            <p:nvPr/>
          </p:nvSpPr>
          <p:spPr>
            <a:xfrm rot="8860745" flipH="1" flipV="1">
              <a:off x="2352043" y="2940938"/>
              <a:ext cx="75091" cy="108000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113225" y="1927553"/>
            <a:ext cx="284407" cy="281031"/>
            <a:chOff x="7085513" y="1333165"/>
            <a:chExt cx="284407" cy="281031"/>
          </a:xfrm>
        </p:grpSpPr>
        <p:sp>
          <p:nvSpPr>
            <p:cNvPr id="53" name="Freihandform 52"/>
            <p:cNvSpPr/>
            <p:nvPr/>
          </p:nvSpPr>
          <p:spPr>
            <a:xfrm>
              <a:off x="7085513" y="1333165"/>
              <a:ext cx="284407" cy="240746"/>
            </a:xfrm>
            <a:custGeom>
              <a:avLst/>
              <a:gdLst>
                <a:gd name="connsiteX0" fmla="*/ 174039 w 284407"/>
                <a:gd name="connsiteY0" fmla="*/ 45874 h 240746"/>
                <a:gd name="connsiteX1" fmla="*/ 11479 w 284407"/>
                <a:gd name="connsiteY1" fmla="*/ 56034 h 240746"/>
                <a:gd name="connsiteX2" fmla="*/ 21639 w 284407"/>
                <a:gd name="connsiteY2" fmla="*/ 116994 h 240746"/>
                <a:gd name="connsiteX3" fmla="*/ 87679 w 284407"/>
                <a:gd name="connsiteY3" fmla="*/ 218594 h 240746"/>
                <a:gd name="connsiteX4" fmla="*/ 214679 w 284407"/>
                <a:gd name="connsiteY4" fmla="*/ 238914 h 240746"/>
                <a:gd name="connsiteX5" fmla="*/ 280719 w 284407"/>
                <a:gd name="connsiteY5" fmla="*/ 188114 h 240746"/>
                <a:gd name="connsiteX6" fmla="*/ 270559 w 284407"/>
                <a:gd name="connsiteY6" fmla="*/ 50954 h 240746"/>
                <a:gd name="connsiteX7" fmla="*/ 224839 w 284407"/>
                <a:gd name="connsiteY7" fmla="*/ 10314 h 240746"/>
                <a:gd name="connsiteX8" fmla="*/ 102919 w 284407"/>
                <a:gd name="connsiteY8" fmla="*/ 154 h 240746"/>
                <a:gd name="connsiteX9" fmla="*/ 92759 w 284407"/>
                <a:gd name="connsiteY9" fmla="*/ 15394 h 24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407" h="240746">
                  <a:moveTo>
                    <a:pt x="174039" y="45874"/>
                  </a:moveTo>
                  <a:cubicBezTo>
                    <a:pt x="105459" y="45027"/>
                    <a:pt x="36879" y="44181"/>
                    <a:pt x="11479" y="56034"/>
                  </a:cubicBezTo>
                  <a:cubicBezTo>
                    <a:pt x="-13921" y="67887"/>
                    <a:pt x="8939" y="89901"/>
                    <a:pt x="21639" y="116994"/>
                  </a:cubicBezTo>
                  <a:cubicBezTo>
                    <a:pt x="34339" y="144087"/>
                    <a:pt x="55506" y="198274"/>
                    <a:pt x="87679" y="218594"/>
                  </a:cubicBezTo>
                  <a:cubicBezTo>
                    <a:pt x="119852" y="238914"/>
                    <a:pt x="182506" y="243994"/>
                    <a:pt x="214679" y="238914"/>
                  </a:cubicBezTo>
                  <a:cubicBezTo>
                    <a:pt x="246852" y="233834"/>
                    <a:pt x="271406" y="219441"/>
                    <a:pt x="280719" y="188114"/>
                  </a:cubicBezTo>
                  <a:cubicBezTo>
                    <a:pt x="290032" y="156787"/>
                    <a:pt x="279872" y="80587"/>
                    <a:pt x="270559" y="50954"/>
                  </a:cubicBezTo>
                  <a:cubicBezTo>
                    <a:pt x="261246" y="21321"/>
                    <a:pt x="252779" y="18781"/>
                    <a:pt x="224839" y="10314"/>
                  </a:cubicBezTo>
                  <a:cubicBezTo>
                    <a:pt x="196899" y="1847"/>
                    <a:pt x="124932" y="-693"/>
                    <a:pt x="102919" y="154"/>
                  </a:cubicBezTo>
                  <a:cubicBezTo>
                    <a:pt x="80906" y="1001"/>
                    <a:pt x="86832" y="8197"/>
                    <a:pt x="92759" y="15394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7092280" y="1352586"/>
              <a:ext cx="2648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latin typeface="Blacksword" pitchFamily="50" charset="0"/>
                </a:rPr>
                <a:t>7</a:t>
              </a:r>
              <a:endParaRPr lang="de-DE" sz="1100" b="1" dirty="0">
                <a:latin typeface="Blacksword" pitchFamily="50" charset="0"/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>
          <a:xfrm rot="1059113">
            <a:off x="4568372" y="232897"/>
            <a:ext cx="990657" cy="309698"/>
            <a:chOff x="1751734" y="724112"/>
            <a:chExt cx="1395089" cy="564429"/>
          </a:xfrm>
        </p:grpSpPr>
        <p:sp>
          <p:nvSpPr>
            <p:cNvPr id="56" name="Bogen 55"/>
            <p:cNvSpPr/>
            <p:nvPr/>
          </p:nvSpPr>
          <p:spPr>
            <a:xfrm rot="1687846">
              <a:off x="1751734" y="724112"/>
              <a:ext cx="1395089" cy="20853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 56"/>
            <p:cNvSpPr/>
            <p:nvPr/>
          </p:nvSpPr>
          <p:spPr>
            <a:xfrm rot="3474627">
              <a:off x="2956254" y="1135918"/>
              <a:ext cx="156742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Textfeld 57"/>
          <p:cNvSpPr txBox="1"/>
          <p:nvPr/>
        </p:nvSpPr>
        <p:spPr>
          <a:xfrm>
            <a:off x="6059784" y="2233730"/>
            <a:ext cx="2988000" cy="23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annotation_custom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(grid</a:t>
            </a:r>
            <a:r>
              <a:rPr lang="en-US" sz="900" dirty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rasterGrob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img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64" name="Gruppieren 63"/>
          <p:cNvGrpSpPr/>
          <p:nvPr/>
        </p:nvGrpSpPr>
        <p:grpSpPr>
          <a:xfrm flipH="1" flipV="1">
            <a:off x="6012159" y="1285625"/>
            <a:ext cx="2442010" cy="744810"/>
            <a:chOff x="539552" y="483518"/>
            <a:chExt cx="2595032" cy="744810"/>
          </a:xfrm>
        </p:grpSpPr>
        <p:sp>
          <p:nvSpPr>
            <p:cNvPr id="65" name="Bogen 64"/>
            <p:cNvSpPr/>
            <p:nvPr/>
          </p:nvSpPr>
          <p:spPr>
            <a:xfrm rot="1019779">
              <a:off x="539552" y="483518"/>
              <a:ext cx="2592288" cy="634861"/>
            </a:xfrm>
            <a:prstGeom prst="arc">
              <a:avLst/>
            </a:pr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Freihandform 65"/>
            <p:cNvSpPr/>
            <p:nvPr/>
          </p:nvSpPr>
          <p:spPr>
            <a:xfrm rot="4524323">
              <a:off x="2981961" y="1075705"/>
              <a:ext cx="156742" cy="148504"/>
            </a:xfrm>
            <a:custGeom>
              <a:avLst/>
              <a:gdLst>
                <a:gd name="connsiteX0" fmla="*/ 15240 w 91556"/>
                <a:gd name="connsiteY0" fmla="*/ 0 h 81280"/>
                <a:gd name="connsiteX1" fmla="*/ 91440 w 91556"/>
                <a:gd name="connsiteY1" fmla="*/ 30480 h 81280"/>
                <a:gd name="connsiteX2" fmla="*/ 0 w 91556"/>
                <a:gd name="connsiteY2" fmla="*/ 81280 h 81280"/>
                <a:gd name="connsiteX3" fmla="*/ 0 w 91556"/>
                <a:gd name="connsiteY3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56" h="81280">
                  <a:moveTo>
                    <a:pt x="15240" y="0"/>
                  </a:moveTo>
                  <a:cubicBezTo>
                    <a:pt x="54610" y="8466"/>
                    <a:pt x="93980" y="16933"/>
                    <a:pt x="91440" y="30480"/>
                  </a:cubicBezTo>
                  <a:cubicBezTo>
                    <a:pt x="88900" y="44027"/>
                    <a:pt x="0" y="81280"/>
                    <a:pt x="0" y="81280"/>
                  </a:cubicBezTo>
                  <a:lnTo>
                    <a:pt x="0" y="8128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4816738" y="50402"/>
            <a:ext cx="315195" cy="397834"/>
            <a:chOff x="4883252" y="166667"/>
            <a:chExt cx="315195" cy="397834"/>
          </a:xfrm>
        </p:grpSpPr>
        <p:grpSp>
          <p:nvGrpSpPr>
            <p:cNvPr id="59" name="Gruppieren 58"/>
            <p:cNvGrpSpPr/>
            <p:nvPr/>
          </p:nvGrpSpPr>
          <p:grpSpPr>
            <a:xfrm>
              <a:off x="4883252" y="211407"/>
              <a:ext cx="303288" cy="353094"/>
              <a:chOff x="1552706" y="361786"/>
              <a:chExt cx="303288" cy="353094"/>
            </a:xfrm>
          </p:grpSpPr>
          <p:sp>
            <p:nvSpPr>
              <p:cNvPr id="63" name="Textfeld 62"/>
              <p:cNvSpPr txBox="1"/>
              <p:nvPr/>
            </p:nvSpPr>
            <p:spPr>
              <a:xfrm>
                <a:off x="1599971" y="361786"/>
                <a:ext cx="2551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 smtClean="0">
                    <a:latin typeface="Blacksword" pitchFamily="50" charset="0"/>
                  </a:rPr>
                  <a:t>1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  <p:sp>
            <p:nvSpPr>
              <p:cNvPr id="61" name="Textfeld 60"/>
              <p:cNvSpPr txBox="1"/>
              <p:nvPr/>
            </p:nvSpPr>
            <p:spPr>
              <a:xfrm>
                <a:off x="1552706" y="37632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b="1" dirty="0">
                    <a:latin typeface="Blacksword" pitchFamily="50" charset="0"/>
                  </a:rPr>
                  <a:t>-</a:t>
                </a:r>
                <a:endParaRPr lang="de-DE" sz="1100" b="1" dirty="0">
                  <a:latin typeface="Blacksword" pitchFamily="50" charset="0"/>
                </a:endParaRPr>
              </a:p>
            </p:txBody>
          </p:sp>
        </p:grpSp>
        <p:sp>
          <p:nvSpPr>
            <p:cNvPr id="69" name="Freihandform 68"/>
            <p:cNvSpPr/>
            <p:nvPr/>
          </p:nvSpPr>
          <p:spPr>
            <a:xfrm>
              <a:off x="4917785" y="166667"/>
              <a:ext cx="280662" cy="281569"/>
            </a:xfrm>
            <a:custGeom>
              <a:avLst/>
              <a:gdLst>
                <a:gd name="connsiteX0" fmla="*/ 67167 w 280662"/>
                <a:gd name="connsiteY0" fmla="*/ 79529 h 281569"/>
                <a:gd name="connsiteX1" fmla="*/ 146415 w 280662"/>
                <a:gd name="connsiteY1" fmla="*/ 36857 h 281569"/>
                <a:gd name="connsiteX2" fmla="*/ 237855 w 280662"/>
                <a:gd name="connsiteY2" fmla="*/ 73433 h 281569"/>
                <a:gd name="connsiteX3" fmla="*/ 280527 w 280662"/>
                <a:gd name="connsiteY3" fmla="*/ 177065 h 281569"/>
                <a:gd name="connsiteX4" fmla="*/ 250047 w 280662"/>
                <a:gd name="connsiteY4" fmla="*/ 250217 h 281569"/>
                <a:gd name="connsiteX5" fmla="*/ 213471 w 280662"/>
                <a:gd name="connsiteY5" fmla="*/ 268505 h 281569"/>
                <a:gd name="connsiteX6" fmla="*/ 122031 w 280662"/>
                <a:gd name="connsiteY6" fmla="*/ 280697 h 281569"/>
                <a:gd name="connsiteX7" fmla="*/ 42783 w 280662"/>
                <a:gd name="connsiteY7" fmla="*/ 244121 h 281569"/>
                <a:gd name="connsiteX8" fmla="*/ 12303 w 280662"/>
                <a:gd name="connsiteY8" fmla="*/ 189257 h 281569"/>
                <a:gd name="connsiteX9" fmla="*/ 111 w 280662"/>
                <a:gd name="connsiteY9" fmla="*/ 103913 h 281569"/>
                <a:gd name="connsiteX10" fmla="*/ 18399 w 280662"/>
                <a:gd name="connsiteY10" fmla="*/ 36857 h 281569"/>
                <a:gd name="connsiteX11" fmla="*/ 122031 w 280662"/>
                <a:gd name="connsiteY11" fmla="*/ 281 h 281569"/>
                <a:gd name="connsiteX12" fmla="*/ 207375 w 280662"/>
                <a:gd name="connsiteY12" fmla="*/ 55145 h 281569"/>
                <a:gd name="connsiteX13" fmla="*/ 207375 w 280662"/>
                <a:gd name="connsiteY13" fmla="*/ 97817 h 28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662" h="281569">
                  <a:moveTo>
                    <a:pt x="67167" y="79529"/>
                  </a:moveTo>
                  <a:cubicBezTo>
                    <a:pt x="92567" y="58701"/>
                    <a:pt x="117967" y="37873"/>
                    <a:pt x="146415" y="36857"/>
                  </a:cubicBezTo>
                  <a:cubicBezTo>
                    <a:pt x="174863" y="35841"/>
                    <a:pt x="215503" y="50065"/>
                    <a:pt x="237855" y="73433"/>
                  </a:cubicBezTo>
                  <a:cubicBezTo>
                    <a:pt x="260207" y="96801"/>
                    <a:pt x="278495" y="147601"/>
                    <a:pt x="280527" y="177065"/>
                  </a:cubicBezTo>
                  <a:cubicBezTo>
                    <a:pt x="282559" y="206529"/>
                    <a:pt x="261223" y="234977"/>
                    <a:pt x="250047" y="250217"/>
                  </a:cubicBezTo>
                  <a:cubicBezTo>
                    <a:pt x="238871" y="265457"/>
                    <a:pt x="234807" y="263425"/>
                    <a:pt x="213471" y="268505"/>
                  </a:cubicBezTo>
                  <a:cubicBezTo>
                    <a:pt x="192135" y="273585"/>
                    <a:pt x="150479" y="284761"/>
                    <a:pt x="122031" y="280697"/>
                  </a:cubicBezTo>
                  <a:cubicBezTo>
                    <a:pt x="93583" y="276633"/>
                    <a:pt x="61071" y="259361"/>
                    <a:pt x="42783" y="244121"/>
                  </a:cubicBezTo>
                  <a:cubicBezTo>
                    <a:pt x="24495" y="228881"/>
                    <a:pt x="19415" y="212625"/>
                    <a:pt x="12303" y="189257"/>
                  </a:cubicBezTo>
                  <a:cubicBezTo>
                    <a:pt x="5191" y="165889"/>
                    <a:pt x="-905" y="129313"/>
                    <a:pt x="111" y="103913"/>
                  </a:cubicBezTo>
                  <a:cubicBezTo>
                    <a:pt x="1127" y="78513"/>
                    <a:pt x="-1921" y="54129"/>
                    <a:pt x="18399" y="36857"/>
                  </a:cubicBezTo>
                  <a:cubicBezTo>
                    <a:pt x="38719" y="19585"/>
                    <a:pt x="90535" y="-2767"/>
                    <a:pt x="122031" y="281"/>
                  </a:cubicBezTo>
                  <a:cubicBezTo>
                    <a:pt x="153527" y="3329"/>
                    <a:pt x="193151" y="38889"/>
                    <a:pt x="207375" y="55145"/>
                  </a:cubicBezTo>
                  <a:cubicBezTo>
                    <a:pt x="221599" y="71401"/>
                    <a:pt x="214487" y="84609"/>
                    <a:pt x="207375" y="97817"/>
                  </a:cubicBez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136738" y="81950"/>
            <a:ext cx="468000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ggtitle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('*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Pygoscelis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*') +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theme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plot.title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 = </a:t>
            </a:r>
            <a:r>
              <a:rPr lang="de-DE" sz="900" dirty="0" err="1" smtClean="0">
                <a:latin typeface="Overpass Mono" pitchFamily="50" charset="0"/>
                <a:ea typeface="Fira Code Medium" pitchFamily="49" charset="0"/>
              </a:rPr>
              <a:t>element_markdown</a:t>
            </a:r>
            <a:r>
              <a:rPr lang="de-DE" sz="900" dirty="0" smtClean="0">
                <a:latin typeface="Overpass Mono" pitchFamily="50" charset="0"/>
                <a:ea typeface="Fira Code Medium" pitchFamily="49" charset="0"/>
              </a:rPr>
              <a:t>())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  <p:grpSp>
        <p:nvGrpSpPr>
          <p:cNvPr id="72" name="Gruppieren 71"/>
          <p:cNvGrpSpPr/>
          <p:nvPr/>
        </p:nvGrpSpPr>
        <p:grpSpPr>
          <a:xfrm rot="20504895">
            <a:off x="6106450" y="3509417"/>
            <a:ext cx="1080345" cy="489648"/>
            <a:chOff x="5686509" y="2322701"/>
            <a:chExt cx="1458146" cy="489648"/>
          </a:xfrm>
        </p:grpSpPr>
        <p:sp>
          <p:nvSpPr>
            <p:cNvPr id="73" name="Freihandform 72"/>
            <p:cNvSpPr/>
            <p:nvPr/>
          </p:nvSpPr>
          <p:spPr>
            <a:xfrm rot="20556244">
              <a:off x="5797553" y="2322701"/>
              <a:ext cx="1347102" cy="489648"/>
            </a:xfrm>
            <a:custGeom>
              <a:avLst/>
              <a:gdLst>
                <a:gd name="connsiteX0" fmla="*/ 1200912 w 1200912"/>
                <a:gd name="connsiteY0" fmla="*/ 353568 h 366448"/>
                <a:gd name="connsiteX1" fmla="*/ 1011936 w 1200912"/>
                <a:gd name="connsiteY1" fmla="*/ 365760 h 366448"/>
                <a:gd name="connsiteX2" fmla="*/ 865632 w 1200912"/>
                <a:gd name="connsiteY2" fmla="*/ 335280 h 366448"/>
                <a:gd name="connsiteX3" fmla="*/ 560832 w 1200912"/>
                <a:gd name="connsiteY3" fmla="*/ 243840 h 366448"/>
                <a:gd name="connsiteX4" fmla="*/ 335280 w 1200912"/>
                <a:gd name="connsiteY4" fmla="*/ 158496 h 366448"/>
                <a:gd name="connsiteX5" fmla="*/ 164592 w 1200912"/>
                <a:gd name="connsiteY5" fmla="*/ 91440 h 366448"/>
                <a:gd name="connsiteX6" fmla="*/ 0 w 1200912"/>
                <a:gd name="connsiteY6" fmla="*/ 0 h 366448"/>
                <a:gd name="connsiteX7" fmla="*/ 0 w 1200912"/>
                <a:gd name="connsiteY7" fmla="*/ 0 h 36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0912" h="366448">
                  <a:moveTo>
                    <a:pt x="1200912" y="353568"/>
                  </a:moveTo>
                  <a:cubicBezTo>
                    <a:pt x="1134364" y="361188"/>
                    <a:pt x="1067816" y="368808"/>
                    <a:pt x="1011936" y="365760"/>
                  </a:cubicBezTo>
                  <a:cubicBezTo>
                    <a:pt x="956056" y="362712"/>
                    <a:pt x="940816" y="355600"/>
                    <a:pt x="865632" y="335280"/>
                  </a:cubicBezTo>
                  <a:cubicBezTo>
                    <a:pt x="790448" y="314960"/>
                    <a:pt x="649224" y="273304"/>
                    <a:pt x="560832" y="243840"/>
                  </a:cubicBezTo>
                  <a:cubicBezTo>
                    <a:pt x="472440" y="214376"/>
                    <a:pt x="335280" y="158496"/>
                    <a:pt x="335280" y="158496"/>
                  </a:cubicBezTo>
                  <a:cubicBezTo>
                    <a:pt x="269240" y="133096"/>
                    <a:pt x="220472" y="117856"/>
                    <a:pt x="164592" y="91440"/>
                  </a:cubicBezTo>
                  <a:cubicBezTo>
                    <a:pt x="108712" y="65024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Freihandform 73"/>
            <p:cNvSpPr/>
            <p:nvPr/>
          </p:nvSpPr>
          <p:spPr>
            <a:xfrm rot="12527867">
              <a:off x="5686509" y="2415629"/>
              <a:ext cx="125293" cy="101234"/>
            </a:xfrm>
            <a:custGeom>
              <a:avLst/>
              <a:gdLst>
                <a:gd name="connsiteX0" fmla="*/ 15240 w 111853"/>
                <a:gd name="connsiteY0" fmla="*/ 0 h 96520"/>
                <a:gd name="connsiteX1" fmla="*/ 111760 w 111853"/>
                <a:gd name="connsiteY1" fmla="*/ 20320 h 96520"/>
                <a:gd name="connsiteX2" fmla="*/ 0 w 111853"/>
                <a:gd name="connsiteY2" fmla="*/ 96520 h 96520"/>
                <a:gd name="connsiteX3" fmla="*/ 0 w 111853"/>
                <a:gd name="connsiteY3" fmla="*/ 96520 h 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3" h="96520">
                  <a:moveTo>
                    <a:pt x="15240" y="0"/>
                  </a:moveTo>
                  <a:cubicBezTo>
                    <a:pt x="64770" y="2116"/>
                    <a:pt x="114300" y="4233"/>
                    <a:pt x="111760" y="20320"/>
                  </a:cubicBezTo>
                  <a:cubicBezTo>
                    <a:pt x="109220" y="36407"/>
                    <a:pt x="0" y="96520"/>
                    <a:pt x="0" y="96520"/>
                  </a:cubicBezTo>
                  <a:lnTo>
                    <a:pt x="0" y="9652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96" name="Gruppieren 4095"/>
          <p:cNvGrpSpPr/>
          <p:nvPr/>
        </p:nvGrpSpPr>
        <p:grpSpPr>
          <a:xfrm>
            <a:off x="7210569" y="3435846"/>
            <a:ext cx="282450" cy="297626"/>
            <a:chOff x="7461001" y="3923562"/>
            <a:chExt cx="282450" cy="297626"/>
          </a:xfrm>
        </p:grpSpPr>
        <p:sp>
          <p:nvSpPr>
            <p:cNvPr id="75" name="Freihandform 74"/>
            <p:cNvSpPr/>
            <p:nvPr/>
          </p:nvSpPr>
          <p:spPr>
            <a:xfrm>
              <a:off x="7468334" y="3923562"/>
              <a:ext cx="257432" cy="277042"/>
            </a:xfrm>
            <a:custGeom>
              <a:avLst/>
              <a:gdLst>
                <a:gd name="connsiteX0" fmla="*/ 64359 w 221883"/>
                <a:gd name="connsiteY0" fmla="*/ 128016 h 189339"/>
                <a:gd name="connsiteX1" fmla="*/ 27783 w 221883"/>
                <a:gd name="connsiteY1" fmla="*/ 67056 h 189339"/>
                <a:gd name="connsiteX2" fmla="*/ 39975 w 221883"/>
                <a:gd name="connsiteY2" fmla="*/ 30480 h 189339"/>
                <a:gd name="connsiteX3" fmla="*/ 82647 w 221883"/>
                <a:gd name="connsiteY3" fmla="*/ 0 h 189339"/>
                <a:gd name="connsiteX4" fmla="*/ 161895 w 221883"/>
                <a:gd name="connsiteY4" fmla="*/ 6096 h 189339"/>
                <a:gd name="connsiteX5" fmla="*/ 216759 w 221883"/>
                <a:gd name="connsiteY5" fmla="*/ 48768 h 189339"/>
                <a:gd name="connsiteX6" fmla="*/ 216759 w 221883"/>
                <a:gd name="connsiteY6" fmla="*/ 115824 h 189339"/>
                <a:gd name="connsiteX7" fmla="*/ 192375 w 221883"/>
                <a:gd name="connsiteY7" fmla="*/ 182880 h 189339"/>
                <a:gd name="connsiteX8" fmla="*/ 167991 w 221883"/>
                <a:gd name="connsiteY8" fmla="*/ 182880 h 189339"/>
                <a:gd name="connsiteX9" fmla="*/ 94839 w 221883"/>
                <a:gd name="connsiteY9" fmla="*/ 188976 h 189339"/>
                <a:gd name="connsiteX10" fmla="*/ 9495 w 221883"/>
                <a:gd name="connsiteY10" fmla="*/ 170688 h 189339"/>
                <a:gd name="connsiteX11" fmla="*/ 3399 w 221883"/>
                <a:gd name="connsiteY11" fmla="*/ 140208 h 189339"/>
                <a:gd name="connsiteX12" fmla="*/ 3399 w 221883"/>
                <a:gd name="connsiteY12" fmla="*/ 79248 h 189339"/>
                <a:gd name="connsiteX13" fmla="*/ 46071 w 221883"/>
                <a:gd name="connsiteY13" fmla="*/ 60960 h 189339"/>
                <a:gd name="connsiteX14" fmla="*/ 64359 w 221883"/>
                <a:gd name="connsiteY14" fmla="*/ 60960 h 189339"/>
                <a:gd name="connsiteX15" fmla="*/ 64359 w 221883"/>
                <a:gd name="connsiteY15" fmla="*/ 60960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883" h="189339">
                  <a:moveTo>
                    <a:pt x="64359" y="128016"/>
                  </a:moveTo>
                  <a:cubicBezTo>
                    <a:pt x="48103" y="105664"/>
                    <a:pt x="31847" y="83312"/>
                    <a:pt x="27783" y="67056"/>
                  </a:cubicBezTo>
                  <a:cubicBezTo>
                    <a:pt x="23719" y="50800"/>
                    <a:pt x="30831" y="41656"/>
                    <a:pt x="39975" y="30480"/>
                  </a:cubicBezTo>
                  <a:cubicBezTo>
                    <a:pt x="49119" y="19304"/>
                    <a:pt x="62327" y="4064"/>
                    <a:pt x="82647" y="0"/>
                  </a:cubicBezTo>
                  <a:cubicBezTo>
                    <a:pt x="102967" y="-4064"/>
                    <a:pt x="139543" y="-2032"/>
                    <a:pt x="161895" y="6096"/>
                  </a:cubicBezTo>
                  <a:cubicBezTo>
                    <a:pt x="184247" y="14224"/>
                    <a:pt x="207615" y="30480"/>
                    <a:pt x="216759" y="48768"/>
                  </a:cubicBezTo>
                  <a:cubicBezTo>
                    <a:pt x="225903" y="67056"/>
                    <a:pt x="220823" y="93472"/>
                    <a:pt x="216759" y="115824"/>
                  </a:cubicBezTo>
                  <a:cubicBezTo>
                    <a:pt x="212695" y="138176"/>
                    <a:pt x="200503" y="171704"/>
                    <a:pt x="192375" y="182880"/>
                  </a:cubicBezTo>
                  <a:cubicBezTo>
                    <a:pt x="184247" y="194056"/>
                    <a:pt x="184247" y="181864"/>
                    <a:pt x="167991" y="182880"/>
                  </a:cubicBezTo>
                  <a:cubicBezTo>
                    <a:pt x="151735" y="183896"/>
                    <a:pt x="121255" y="191008"/>
                    <a:pt x="94839" y="188976"/>
                  </a:cubicBezTo>
                  <a:cubicBezTo>
                    <a:pt x="68423" y="186944"/>
                    <a:pt x="24735" y="178816"/>
                    <a:pt x="9495" y="170688"/>
                  </a:cubicBezTo>
                  <a:cubicBezTo>
                    <a:pt x="-5745" y="162560"/>
                    <a:pt x="4415" y="155448"/>
                    <a:pt x="3399" y="140208"/>
                  </a:cubicBezTo>
                  <a:cubicBezTo>
                    <a:pt x="2383" y="124968"/>
                    <a:pt x="-3713" y="92456"/>
                    <a:pt x="3399" y="79248"/>
                  </a:cubicBezTo>
                  <a:cubicBezTo>
                    <a:pt x="10511" y="66040"/>
                    <a:pt x="35911" y="64008"/>
                    <a:pt x="46071" y="60960"/>
                  </a:cubicBezTo>
                  <a:cubicBezTo>
                    <a:pt x="56231" y="57912"/>
                    <a:pt x="64359" y="60960"/>
                    <a:pt x="64359" y="60960"/>
                  </a:cubicBezTo>
                  <a:lnTo>
                    <a:pt x="64359" y="60960"/>
                  </a:lnTo>
                </a:path>
              </a:pathLst>
            </a:custGeom>
            <a:ln>
              <a:solidFill>
                <a:srgbClr val="E99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Rechteck 75"/>
            <p:cNvSpPr/>
            <p:nvPr/>
          </p:nvSpPr>
          <p:spPr>
            <a:xfrm>
              <a:off x="7461001" y="3959578"/>
              <a:ext cx="28245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b="1" dirty="0" smtClean="0">
                  <a:latin typeface="Blacksword" pitchFamily="50" charset="0"/>
                </a:rPr>
                <a:t>2</a:t>
              </a:r>
              <a:endParaRPr lang="de-DE" b="1" dirty="0">
                <a:latin typeface="Blacksword" pitchFamily="50" charset="0"/>
              </a:endParaRPr>
            </a:p>
          </p:txBody>
        </p:sp>
      </p:grpSp>
      <p:sp>
        <p:nvSpPr>
          <p:cNvPr id="78" name="Textfeld 77"/>
          <p:cNvSpPr txBox="1"/>
          <p:nvPr/>
        </p:nvSpPr>
        <p:spPr>
          <a:xfrm>
            <a:off x="7255428" y="3795886"/>
            <a:ext cx="17923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Overpass Mono" pitchFamily="50" charset="0"/>
                <a:ea typeface="Fira Code Medium" pitchFamily="49" charset="0"/>
              </a:rPr>
              <a:t>g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gforce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::</a:t>
            </a:r>
            <a:r>
              <a:rPr lang="en-US" sz="900" dirty="0" err="1" smtClean="0">
                <a:latin typeface="Overpass Mono" pitchFamily="50" charset="0"/>
                <a:ea typeface="Fira Code Medium" pitchFamily="49" charset="0"/>
              </a:rPr>
              <a:t>geom_mark</a:t>
            </a:r>
            <a:r>
              <a:rPr lang="en-US" sz="900" dirty="0" smtClean="0">
                <a:latin typeface="Overpass Mono" pitchFamily="50" charset="0"/>
                <a:ea typeface="Fira Code Medium" pitchFamily="49" charset="0"/>
              </a:rPr>
              <a:t>_*()</a:t>
            </a:r>
            <a:endParaRPr lang="de-DE" sz="900" dirty="0">
              <a:latin typeface="Overpass Mono" pitchFamily="50" charset="0"/>
              <a:ea typeface="Fira Code Medium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29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42" grpId="0" animBg="1"/>
      <p:bldP spid="44" grpId="0" animBg="1"/>
      <p:bldP spid="49" grpId="0" animBg="1"/>
      <p:bldP spid="50" grpId="0"/>
      <p:bldP spid="58" grpId="0" animBg="1"/>
      <p:bldP spid="71" grpId="0" animBg="1"/>
      <p:bldP spid="7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DataVizard\Desktop\chinese-painting-featuring-two-birds\6647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3" t="29258" b="53139"/>
          <a:stretch/>
        </p:blipFill>
        <p:spPr bwMode="auto">
          <a:xfrm>
            <a:off x="3707904" y="4876006"/>
            <a:ext cx="2520280" cy="26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5" r="27864" b="57112"/>
          <a:stretch/>
        </p:blipFill>
        <p:spPr bwMode="auto">
          <a:xfrm>
            <a:off x="251520" y="395941"/>
            <a:ext cx="3600000" cy="483011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179512" y="83220"/>
            <a:ext cx="236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ileron Bold" pitchFamily="50" charset="0"/>
              </a:rPr>
              <a:t>www.r-graph-gallery.com</a:t>
            </a:r>
          </a:p>
        </p:txBody>
      </p:sp>
      <p:pic>
        <p:nvPicPr>
          <p:cNvPr id="14" name="Picture 5" descr="C:\Users\DataVizard\Desktop\Bild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14" y="395940"/>
            <a:ext cx="4772025" cy="475456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3972694" y="83220"/>
            <a:ext cx="1980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ileron Bold" pitchFamily="50" charset="0"/>
              </a:rPr>
              <a:t>www.data-to-viz.com</a:t>
            </a:r>
          </a:p>
        </p:txBody>
      </p:sp>
    </p:spTree>
    <p:extLst>
      <p:ext uri="{BB962C8B-B14F-4D97-AF65-F5344CB8AC3E}">
        <p14:creationId xmlns:p14="http://schemas.microsoft.com/office/powerpoint/2010/main" val="5903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 txBox="1">
            <a:spLocks/>
          </p:cNvSpPr>
          <p:nvPr/>
        </p:nvSpPr>
        <p:spPr>
          <a:xfrm>
            <a:off x="143508" y="4299942"/>
            <a:ext cx="88569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20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2pPr>
            <a:lvl3pPr marL="989013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6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3pPr>
            <a:lvl4pPr marL="134937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4pPr>
            <a:lvl5pPr marL="1698625" indent="-228600" algn="l" defTabSz="914400" rtl="0" eaLnBrk="1" latinLnBrk="0" hangingPunct="1">
              <a:spcBef>
                <a:spcPct val="20000"/>
              </a:spcBef>
              <a:buFont typeface="Overpass" pitchFamily="2" charset="0"/>
              <a:buChar char="→"/>
              <a:defRPr sz="1200" kern="1200">
                <a:solidFill>
                  <a:schemeClr val="tx1"/>
                </a:solidFill>
                <a:latin typeface="Aileron Thin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Overpass" pitchFamily="2" charset="0"/>
              <a:buNone/>
            </a:pPr>
            <a:r>
              <a:rPr lang="en-US" sz="1400" dirty="0" smtClean="0">
                <a:solidFill>
                  <a:srgbClr val="28A87D"/>
                </a:solidFill>
                <a:latin typeface="Aileron SemiBold" pitchFamily="50" charset="0"/>
              </a:rPr>
              <a:t>You</a:t>
            </a:r>
            <a:r>
              <a:rPr lang="en-US" sz="1400" dirty="0" smtClean="0">
                <a:solidFill>
                  <a:srgbClr val="28A87D"/>
                </a:solidFill>
              </a:rPr>
              <a:t> provide the data, tell ggplot2 how to map variables to aesthetics, </a:t>
            </a:r>
            <a:br>
              <a:rPr lang="en-US" sz="1400" dirty="0" smtClean="0">
                <a:solidFill>
                  <a:srgbClr val="28A87D"/>
                </a:solidFill>
              </a:rPr>
            </a:br>
            <a:r>
              <a:rPr lang="en-US" sz="1400" dirty="0" smtClean="0">
                <a:solidFill>
                  <a:srgbClr val="28A87D"/>
                </a:solidFill>
              </a:rPr>
              <a:t>what graphical primitives to use</a:t>
            </a:r>
            <a:r>
              <a:rPr lang="en-US" sz="1400" dirty="0" smtClean="0"/>
              <a:t>, and </a:t>
            </a:r>
            <a:r>
              <a:rPr lang="en-US" sz="1400" dirty="0" smtClean="0">
                <a:solidFill>
                  <a:srgbClr val="E99059"/>
                </a:solidFill>
                <a:latin typeface="Aileron SemiBold" pitchFamily="50" charset="0"/>
              </a:rPr>
              <a:t>it</a:t>
            </a:r>
            <a:r>
              <a:rPr lang="en-US" sz="1400" dirty="0" smtClean="0">
                <a:solidFill>
                  <a:srgbClr val="E99059"/>
                </a:solidFill>
              </a:rPr>
              <a:t> takes care of the details</a:t>
            </a:r>
            <a:r>
              <a:rPr lang="en-US" sz="1400" dirty="0" smtClean="0"/>
              <a:t>.</a:t>
            </a:r>
            <a:endParaRPr lang="de-DE" sz="1400" dirty="0"/>
          </a:p>
        </p:txBody>
      </p:sp>
      <p:pic>
        <p:nvPicPr>
          <p:cNvPr id="8" name="Picture 2" descr="C:\Users\DataVizard\Google Drive\Work\DataViz\Challenges\TidyTuesday\plots\_all\2020_28_CoffeeRatings_ex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98" y="2151333"/>
            <a:ext cx="2357143" cy="198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DataVizard\Desktop\Eq1HAWgXMAMKPQ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008" y="2151333"/>
            <a:ext cx="2197820" cy="198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ataVizard\Desktop\Ec5Jy5DXsAIAon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39" y="32085"/>
            <a:ext cx="1486934" cy="198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taVizard\Desktop\El-XaZUWMAAMqq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6" y="32085"/>
            <a:ext cx="2955569" cy="198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ataVizard\Desktop\animation2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27" y="32085"/>
            <a:ext cx="2423105" cy="198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DataVizard\Desktop\EPMXU6RXUAMBCea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92" y="2151333"/>
            <a:ext cx="1980000" cy="198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231822" y="1972130"/>
            <a:ext cx="6591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Personal Work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3605294" y="1972130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Joe Shaw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524980" y="1972129"/>
            <a:ext cx="6815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David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Zumbach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68224" y="4094409"/>
            <a:ext cx="6399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Maia Pelletier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884391" y="4094409"/>
            <a:ext cx="6591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Personal Work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467175" y="4094408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Georgios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Karamanis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2364135" y="4114052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Torsten Sprenger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1030" name="Picture 6" descr="C:\Users\DataVizard\Desktop\ErOF6icXUAcGGf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" y="2151333"/>
            <a:ext cx="1566575" cy="198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0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15616" y="1491630"/>
            <a:ext cx="6912768" cy="1080120"/>
          </a:xfrm>
        </p:spPr>
        <p:txBody>
          <a:bodyPr/>
          <a:lstStyle/>
          <a:p>
            <a:pPr algn="ctr"/>
            <a:r>
              <a:rPr lang="de-DE" sz="8000" dirty="0">
                <a:solidFill>
                  <a:schemeClr val="bg1">
                    <a:lumMod val="95000"/>
                  </a:schemeClr>
                </a:solidFill>
              </a:rPr>
              <a:t>{</a:t>
            </a:r>
            <a:r>
              <a:rPr lang="de-DE" sz="8000" dirty="0" err="1" smtClean="0">
                <a:solidFill>
                  <a:schemeClr val="bg1">
                    <a:lumMod val="95000"/>
                  </a:schemeClr>
                </a:solidFill>
              </a:rPr>
              <a:t>ggforce</a:t>
            </a:r>
            <a:r>
              <a:rPr lang="de-DE" sz="8000" dirty="0" smtClean="0">
                <a:solidFill>
                  <a:schemeClr val="bg1">
                    <a:lumMod val="95000"/>
                  </a:schemeClr>
                </a:solidFill>
              </a:rPr>
              <a:t>} </a:t>
            </a:r>
            <a:r>
              <a:rPr lang="de-DE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de-DE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de-DE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35455" y="2768610"/>
            <a:ext cx="7073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Providing Missing Functionality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to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</a:rPr>
              <a:t>ggplot2</a:t>
            </a:r>
            <a:endParaRPr lang="de-DE" sz="2800" dirty="0">
              <a:solidFill>
                <a:schemeClr val="bg1">
                  <a:lumMod val="65000"/>
                </a:schemeClr>
              </a:solidFill>
              <a:latin typeface="Overpass Mono" pitchFamily="50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1116000" y="2709670"/>
            <a:ext cx="6912000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DataVizard\Desktop\ggforce_logo_sm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87" y="3435846"/>
            <a:ext cx="1094427" cy="1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DataVizard\Desktop\ggforce_release02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6" t="6521" r="6579" b="39935"/>
          <a:stretch/>
        </p:blipFill>
        <p:spPr bwMode="auto">
          <a:xfrm>
            <a:off x="2573170" y="1188688"/>
            <a:ext cx="4015054" cy="141220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2286000" y="474302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ggforce.data-imaginist.com</a:t>
            </a:r>
          </a:p>
        </p:txBody>
      </p:sp>
    </p:spTree>
    <p:extLst>
      <p:ext uri="{BB962C8B-B14F-4D97-AF65-F5344CB8AC3E}">
        <p14:creationId xmlns:p14="http://schemas.microsoft.com/office/powerpoint/2010/main" val="105966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931586" y="4670598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Georgios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Karamanis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,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2020/31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5" name="Picture 2" descr="C:\Users\DataVizard\Desktop\EeA0ZB7XgAIwIL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578" y="67082"/>
            <a:ext cx="4560844" cy="45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DataVizard\Desktop\ggforce_bspli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69765"/>
            <a:ext cx="3888432" cy="24052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852422" y="3894316"/>
            <a:ext cx="20024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geom_bspline_closed</a:t>
            </a:r>
            <a:r>
              <a:rPr lang="de-DE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11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4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115616" y="1491630"/>
            <a:ext cx="6912768" cy="1080120"/>
          </a:xfrm>
        </p:spPr>
        <p:txBody>
          <a:bodyPr/>
          <a:lstStyle/>
          <a:p>
            <a:pPr algn="ctr"/>
            <a:r>
              <a:rPr lang="de-DE" sz="8000" dirty="0">
                <a:solidFill>
                  <a:schemeClr val="bg1">
                    <a:lumMod val="95000"/>
                  </a:schemeClr>
                </a:solidFill>
              </a:rPr>
              <a:t>{</a:t>
            </a:r>
            <a:r>
              <a:rPr lang="de-DE" sz="8000" dirty="0" err="1" smtClean="0">
                <a:solidFill>
                  <a:schemeClr val="bg1">
                    <a:lumMod val="95000"/>
                  </a:schemeClr>
                </a:solidFill>
              </a:rPr>
              <a:t>gggibbous</a:t>
            </a:r>
            <a:r>
              <a:rPr lang="de-DE" sz="8000" dirty="0" smtClean="0">
                <a:solidFill>
                  <a:schemeClr val="bg1">
                    <a:lumMod val="95000"/>
                  </a:schemeClr>
                </a:solidFill>
              </a:rPr>
              <a:t>} </a:t>
            </a:r>
            <a:r>
              <a:rPr lang="de-DE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de-DE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de-DE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53471" y="2768610"/>
            <a:ext cx="4237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Moon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Aileron Light" pitchFamily="50" charset="0"/>
              </a:rPr>
              <a:t>charts for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Overpass Mono" pitchFamily="50" charset="0"/>
              </a:rPr>
              <a:t>ggplot2</a:t>
            </a:r>
            <a:endParaRPr lang="de-DE" sz="2800" dirty="0">
              <a:solidFill>
                <a:schemeClr val="bg1">
                  <a:lumMod val="65000"/>
                </a:schemeClr>
              </a:solidFill>
              <a:latin typeface="Overpass Mono" pitchFamily="50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1746000" y="2709670"/>
            <a:ext cx="5652000" cy="0"/>
          </a:xfrm>
          <a:prstGeom prst="line">
            <a:avLst/>
          </a:prstGeom>
          <a:ln w="19050">
            <a:solidFill>
              <a:srgbClr val="E99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2286000" y="474302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github.com/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mnbram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gggibbous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0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>
            <a:grpSpLocks noChangeAspect="1"/>
          </p:cNvGrpSpPr>
          <p:nvPr/>
        </p:nvGrpSpPr>
        <p:grpSpPr>
          <a:xfrm>
            <a:off x="1434383" y="130464"/>
            <a:ext cx="5640559" cy="1048988"/>
            <a:chOff x="337888" y="699542"/>
            <a:chExt cx="5408201" cy="1005776"/>
          </a:xfrm>
        </p:grpSpPr>
        <p:pic>
          <p:nvPicPr>
            <p:cNvPr id="20487" name="Picture 7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602"/>
            <a:stretch/>
          </p:blipFill>
          <p:spPr bwMode="auto">
            <a:xfrm>
              <a:off x="346089" y="699542"/>
              <a:ext cx="5400000" cy="569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9" b="64891"/>
            <a:stretch/>
          </p:blipFill>
          <p:spPr bwMode="auto">
            <a:xfrm>
              <a:off x="337888" y="1059582"/>
              <a:ext cx="5400000" cy="325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49" b="42802"/>
            <a:stretch/>
          </p:blipFill>
          <p:spPr bwMode="auto">
            <a:xfrm>
              <a:off x="337888" y="1347614"/>
              <a:ext cx="5400000" cy="357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uppieren 9"/>
          <p:cNvGrpSpPr/>
          <p:nvPr/>
        </p:nvGrpSpPr>
        <p:grpSpPr>
          <a:xfrm>
            <a:off x="4342579" y="1325192"/>
            <a:ext cx="3901829" cy="2844000"/>
            <a:chOff x="4342579" y="1491630"/>
            <a:chExt cx="3901829" cy="2844000"/>
          </a:xfrm>
        </p:grpSpPr>
        <p:pic>
          <p:nvPicPr>
            <p:cNvPr id="20486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2579" y="1491630"/>
              <a:ext cx="3901829" cy="284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hteck 16"/>
            <p:cNvSpPr/>
            <p:nvPr/>
          </p:nvSpPr>
          <p:spPr>
            <a:xfrm>
              <a:off x="5776987" y="1520352"/>
              <a:ext cx="2448000" cy="2771947"/>
            </a:xfrm>
            <a:prstGeom prst="rect">
              <a:avLst/>
            </a:prstGeom>
            <a:solidFill>
              <a:srgbClr val="FFFFFF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299593" y="1325192"/>
            <a:ext cx="3868467" cy="2844000"/>
            <a:chOff x="299593" y="1923633"/>
            <a:chExt cx="3868467" cy="2844000"/>
          </a:xfrm>
        </p:grpSpPr>
        <p:pic>
          <p:nvPicPr>
            <p:cNvPr id="20485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3"/>
            <a:stretch/>
          </p:blipFill>
          <p:spPr bwMode="auto">
            <a:xfrm>
              <a:off x="299593" y="1923633"/>
              <a:ext cx="3868467" cy="284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hteck 3"/>
            <p:cNvSpPr/>
            <p:nvPr/>
          </p:nvSpPr>
          <p:spPr>
            <a:xfrm>
              <a:off x="1619672" y="1971750"/>
              <a:ext cx="504056" cy="2771947"/>
            </a:xfrm>
            <a:prstGeom prst="rect">
              <a:avLst/>
            </a:prstGeom>
            <a:solidFill>
              <a:srgbClr val="FFFFFF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2599061" y="1947568"/>
              <a:ext cx="1548000" cy="2771947"/>
            </a:xfrm>
            <a:prstGeom prst="rect">
              <a:avLst/>
            </a:prstGeom>
            <a:solidFill>
              <a:srgbClr val="FFFFFF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hteck 6"/>
          <p:cNvSpPr/>
          <p:nvPr/>
        </p:nvSpPr>
        <p:spPr>
          <a:xfrm>
            <a:off x="236610" y="4227934"/>
            <a:ext cx="15023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swald" pitchFamily="2" charset="0"/>
              </a:rPr>
              <a:t>doi.org/10.2312/evs.20191163 </a:t>
            </a:r>
            <a:endParaRPr lang="de-DE" sz="900" dirty="0">
              <a:solidFill>
                <a:schemeClr val="tx1">
                  <a:lumMod val="65000"/>
                  <a:lumOff val="35000"/>
                </a:schemeClr>
              </a:solidFill>
              <a:latin typeface="Oswald" pitchFamily="2" charset="0"/>
            </a:endParaRPr>
          </a:p>
        </p:txBody>
      </p:sp>
      <p:pic>
        <p:nvPicPr>
          <p:cNvPr id="24" name="Picture 8" descr="C:\Users\DataVizard\Desktop\0 64cl3pkwbak1GYm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3" y="135756"/>
            <a:ext cx="1047600" cy="10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04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gggibbous</a:t>
            </a:r>
            <a:r>
              <a:rPr lang="de-DE" dirty="0" smtClean="0"/>
              <a:t>}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Moon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charts</a:t>
            </a: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grpSp>
        <p:nvGrpSpPr>
          <p:cNvPr id="2" name="Gruppieren 1"/>
          <p:cNvGrpSpPr>
            <a:grpSpLocks noChangeAspect="1"/>
          </p:cNvGrpSpPr>
          <p:nvPr/>
        </p:nvGrpSpPr>
        <p:grpSpPr>
          <a:xfrm>
            <a:off x="301740" y="617960"/>
            <a:ext cx="5667500" cy="4104456"/>
            <a:chOff x="251520" y="829387"/>
            <a:chExt cx="5437857" cy="3938147"/>
          </a:xfrm>
        </p:grpSpPr>
        <p:pic>
          <p:nvPicPr>
            <p:cNvPr id="20484" name="Picture 4" descr="C:\Users\DataVizard\Desktop\2020_25_AmericanSlavery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88"/>
            <a:stretch/>
          </p:blipFill>
          <p:spPr bwMode="auto">
            <a:xfrm>
              <a:off x="251520" y="949960"/>
              <a:ext cx="5437857" cy="381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DataVizard\Desktop\2020_25_AmericanSlavery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893"/>
            <a:stretch/>
          </p:blipFill>
          <p:spPr bwMode="auto">
            <a:xfrm>
              <a:off x="251520" y="829387"/>
              <a:ext cx="5437857" cy="170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507" name="Picture 3" descr="C:\Users\DataVizard\Desktop\README-unnamed-chunk-12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/>
          <a:stretch/>
        </p:blipFill>
        <p:spPr bwMode="auto">
          <a:xfrm>
            <a:off x="6084168" y="1635646"/>
            <a:ext cx="2952328" cy="272505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85962" y="4704876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#</a:t>
            </a:r>
            <a:r>
              <a:rPr lang="de-DE" sz="700" dirty="0" err="1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TidyTuesday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2020/25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084168" y="4352802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Package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example</a:t>
            </a:r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/>
            </a:r>
            <a:b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</a:br>
            <a:r>
              <a:rPr lang="de-DE" sz="5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(github.com/</a:t>
            </a:r>
            <a:r>
              <a:rPr lang="de-DE" sz="5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mnbram</a:t>
            </a:r>
            <a:r>
              <a:rPr lang="de-DE" sz="5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/</a:t>
            </a:r>
            <a:r>
              <a:rPr lang="de-DE" sz="5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gggibbous</a:t>
            </a:r>
            <a:r>
              <a:rPr lang="de-DE" sz="5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)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7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5" y="95071"/>
            <a:ext cx="5040559" cy="476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07"/>
          <a:stretch/>
        </p:blipFill>
        <p:spPr bwMode="auto">
          <a:xfrm rot="16200000">
            <a:off x="4744180" y="537696"/>
            <a:ext cx="4762800" cy="388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35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Maps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971600" y="4429286"/>
            <a:ext cx="4062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My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Contribution</a:t>
            </a:r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to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#30DayMapChallenge 2019 Topic </a:t>
            </a:r>
            <a:r>
              <a:rPr lang="de-DE" sz="700" i="1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Names</a:t>
            </a:r>
            <a:endParaRPr lang="de-DE" sz="700" i="1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grpSp>
        <p:nvGrpSpPr>
          <p:cNvPr id="4" name="Gruppieren 3"/>
          <p:cNvGrpSpPr>
            <a:grpSpLocks noChangeAspect="1"/>
          </p:cNvGrpSpPr>
          <p:nvPr/>
        </p:nvGrpSpPr>
        <p:grpSpPr>
          <a:xfrm>
            <a:off x="1110318" y="734214"/>
            <a:ext cx="6752303" cy="3695072"/>
            <a:chOff x="517307" y="848442"/>
            <a:chExt cx="7269721" cy="3978220"/>
          </a:xfrm>
        </p:grpSpPr>
        <p:grpSp>
          <p:nvGrpSpPr>
            <p:cNvPr id="2" name="Gruppieren 1"/>
            <p:cNvGrpSpPr/>
            <p:nvPr/>
          </p:nvGrpSpPr>
          <p:grpSpPr>
            <a:xfrm>
              <a:off x="517307" y="848442"/>
              <a:ext cx="4028839" cy="3978220"/>
              <a:chOff x="2397842" y="503838"/>
              <a:chExt cx="4457258" cy="4317940"/>
            </a:xfrm>
          </p:grpSpPr>
          <p:pic>
            <p:nvPicPr>
              <p:cNvPr id="16386" name="Picture 2" descr="C:\Users\DataVizard\Google Drive\Work\DataViz\Personal\History\20191115_MC_15_Names_BerlinRoads_HQ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397871" y="503838"/>
                <a:ext cx="4457229" cy="4317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C:\Users\DataVizard\Google Drive\Work\DataViz\Personal\History\20191115_MC_15_Names_BerlinRoads_HQ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941"/>
              <a:stretch/>
            </p:blipFill>
            <p:spPr bwMode="auto">
              <a:xfrm flipV="1">
                <a:off x="2397842" y="503838"/>
                <a:ext cx="4457229" cy="45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2" descr="C:\Users\DataVizard\Desktop\El4w90wXEAAu2gp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056" y="848442"/>
              <a:ext cx="3175972" cy="397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feld 9"/>
          <p:cNvSpPr txBox="1"/>
          <p:nvPr/>
        </p:nvSpPr>
        <p:spPr>
          <a:xfrm>
            <a:off x="4555743" y="4423636"/>
            <a:ext cx="3663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Dominic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Royé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/>
            </a:r>
            <a:b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(dominicroye.github.io/en/2019/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visualize</a:t>
            </a: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-urban-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growth</a:t>
            </a:r>
            <a:r>
              <a:rPr lang="de-DE" sz="5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/)</a:t>
            </a:r>
            <a:endParaRPr lang="de-DE" sz="70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15" name="Titel 2"/>
          <p:cNvSpPr txBox="1">
            <a:spLocks/>
          </p:cNvSpPr>
          <p:nvPr/>
        </p:nvSpPr>
        <p:spPr>
          <a:xfrm>
            <a:off x="107704" y="4638961"/>
            <a:ext cx="1800000" cy="341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solidFill>
                  <a:schemeClr val="bg1">
                    <a:lumMod val="75000"/>
                  </a:schemeClr>
                </a:solidFill>
              </a:rPr>
              <a:t>{sf} 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07704" y="450999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E99059"/>
                </a:solidFill>
                <a:latin typeface="Blacksword" pitchFamily="50" charset="0"/>
              </a:rPr>
              <a:t>w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ith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the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help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r>
              <a:rPr lang="de-DE" sz="900" dirty="0" err="1" smtClean="0">
                <a:solidFill>
                  <a:srgbClr val="E99059"/>
                </a:solidFill>
                <a:latin typeface="Blacksword" pitchFamily="50" charset="0"/>
              </a:rPr>
              <a:t>of</a:t>
            </a:r>
            <a:r>
              <a:rPr lang="de-DE" sz="900" dirty="0" smtClean="0">
                <a:solidFill>
                  <a:srgbClr val="E99059"/>
                </a:solidFill>
                <a:latin typeface="Blacksword" pitchFamily="50" charset="0"/>
              </a:rPr>
              <a:t> </a:t>
            </a:r>
            <a:endParaRPr lang="de-DE" sz="900" dirty="0">
              <a:solidFill>
                <a:srgbClr val="E99059"/>
              </a:solidFill>
              <a:latin typeface="Blacksword" pitchFamily="50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07704" y="4890210"/>
            <a:ext cx="180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dirty="0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🔗  </a:t>
            </a:r>
            <a:r>
              <a:rPr lang="de-DE" sz="5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r-spatial.github.io/sf</a:t>
            </a:r>
          </a:p>
        </p:txBody>
      </p:sp>
    </p:spTree>
    <p:extLst>
      <p:ext uri="{BB962C8B-B14F-4D97-AF65-F5344CB8AC3E}">
        <p14:creationId xmlns:p14="http://schemas.microsoft.com/office/powerpoint/2010/main" val="6510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691680" y="4554900"/>
            <a:ext cx="54726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Jake </a:t>
            </a:r>
            <a:r>
              <a:rPr lang="de-DE" sz="700" dirty="0" err="1" smtClean="0">
                <a:solidFill>
                  <a:schemeClr val="bg1">
                    <a:lumMod val="50000"/>
                  </a:schemeClr>
                </a:solidFill>
                <a:latin typeface="Oswald" pitchFamily="2" charset="0"/>
              </a:rPr>
              <a:t>Kaupp</a:t>
            </a:r>
            <a:endParaRPr lang="de-DE" sz="700" dirty="0">
              <a:solidFill>
                <a:schemeClr val="bg1">
                  <a:lumMod val="50000"/>
                </a:schemeClr>
              </a:solidFill>
              <a:latin typeface="Oswald" pitchFamily="2" charset="0"/>
            </a:endParaRPr>
          </a:p>
        </p:txBody>
      </p:sp>
      <p:pic>
        <p:nvPicPr>
          <p:cNvPr id="7170" name="Picture 2" descr="C:\Users\DataVizard\Desktop\EpeD1ajW4AEqs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486"/>
            <a:ext cx="7063884" cy="434766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6784724">
            <a:off x="4787372" y="3147469"/>
            <a:ext cx="454965" cy="34305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 rot="2364697">
            <a:off x="5190259" y="2413624"/>
            <a:ext cx="429764" cy="551933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76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DataVizard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1433"/>
            <a:ext cx="731838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/>
          <p:cNvSpPr/>
          <p:nvPr/>
        </p:nvSpPr>
        <p:spPr>
          <a:xfrm>
            <a:off x="107504" y="480164"/>
            <a:ext cx="25059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🔗   </a:t>
            </a:r>
            <a:r>
              <a:rPr lang="de-DE" sz="105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github.com/</a:t>
            </a:r>
            <a:r>
              <a:rPr lang="de-DE" sz="105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allisonhorst</a:t>
            </a:r>
            <a:r>
              <a:rPr lang="de-DE" sz="105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/</a:t>
            </a:r>
            <a:r>
              <a:rPr lang="de-DE" sz="1050" dirty="0" err="1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palmerpenguins</a:t>
            </a:r>
            <a:endParaRPr lang="de-DE" sz="1050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107504" y="146050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i="0" kern="1200">
                <a:solidFill>
                  <a:schemeClr val="tx1"/>
                </a:solidFill>
                <a:latin typeface="Gelasio SemiBold" pitchFamily="2" charset="0"/>
                <a:ea typeface="+mj-ea"/>
                <a:cs typeface="+mj-cs"/>
              </a:defRPr>
            </a:lvl1pPr>
          </a:lstStyle>
          <a:p>
            <a:r>
              <a:rPr lang="de-DE" sz="2800" dirty="0" smtClean="0">
                <a:latin typeface="Playfair Display" pitchFamily="2" charset="0"/>
              </a:rPr>
              <a:t>Palmer </a:t>
            </a:r>
            <a:r>
              <a:rPr lang="de-DE" sz="2800" dirty="0" err="1" smtClean="0">
                <a:latin typeface="Playfair Display" pitchFamily="2" charset="0"/>
              </a:rPr>
              <a:t>Penguins</a:t>
            </a:r>
            <a:endParaRPr lang="de-DE" sz="2800" dirty="0">
              <a:latin typeface="Playfair Display" pitchFamily="2" charset="0"/>
            </a:endParaRPr>
          </a:p>
        </p:txBody>
      </p:sp>
      <p:pic>
        <p:nvPicPr>
          <p:cNvPr id="15" name="Picture 2" descr="C:\Users\DataVizard\Desktop\ggforce_logo_sm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7654"/>
            <a:ext cx="782392" cy="90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/>
        </p:nvSpPr>
        <p:spPr>
          <a:xfrm>
            <a:off x="5210498" y="1986917"/>
            <a:ext cx="2738250" cy="295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ggforce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::</a:t>
            </a: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geom_mark_circle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210498" y="3073553"/>
            <a:ext cx="2643672" cy="295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ggtext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::</a:t>
            </a: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 Mono" pitchFamily="50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4427984" y="2787774"/>
            <a:ext cx="781238" cy="903600"/>
            <a:chOff x="4427984" y="2923167"/>
            <a:chExt cx="781238" cy="903600"/>
          </a:xfrm>
        </p:grpSpPr>
        <p:grpSp>
          <p:nvGrpSpPr>
            <p:cNvPr id="4" name="Gruppieren 3"/>
            <p:cNvGrpSpPr/>
            <p:nvPr/>
          </p:nvGrpSpPr>
          <p:grpSpPr>
            <a:xfrm>
              <a:off x="4427984" y="2923167"/>
              <a:ext cx="781238" cy="903600"/>
              <a:chOff x="4427984" y="2923167"/>
              <a:chExt cx="781238" cy="903600"/>
            </a:xfrm>
          </p:grpSpPr>
          <p:pic>
            <p:nvPicPr>
              <p:cNvPr id="21" name="Picture 2" descr="C:\Users\DataVizard\Desktop\hex-medrxiv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7984" y="2923167"/>
                <a:ext cx="781238" cy="90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hteck 2"/>
              <p:cNvSpPr/>
              <p:nvPr/>
            </p:nvSpPr>
            <p:spPr>
              <a:xfrm>
                <a:off x="4443858" y="3163054"/>
                <a:ext cx="745200" cy="419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Anton" pitchFamily="2" charset="0"/>
                </a:endParaRPr>
              </a:p>
            </p:txBody>
          </p:sp>
          <p:sp>
            <p:nvSpPr>
              <p:cNvPr id="22" name="Rechteck 21"/>
              <p:cNvSpPr/>
              <p:nvPr/>
            </p:nvSpPr>
            <p:spPr>
              <a:xfrm rot="19774283">
                <a:off x="4769119" y="3646765"/>
                <a:ext cx="336418" cy="803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530" y="3065278"/>
              <a:ext cx="400190" cy="397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hteck 4"/>
            <p:cNvSpPr/>
            <p:nvPr/>
          </p:nvSpPr>
          <p:spPr>
            <a:xfrm>
              <a:off x="4454145" y="3348407"/>
              <a:ext cx="7120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600" dirty="0" err="1">
                  <a:latin typeface="Anton" pitchFamily="2" charset="0"/>
                </a:rPr>
                <a:t>ggtext</a:t>
              </a:r>
              <a:endParaRPr lang="de-DE" sz="1600" dirty="0">
                <a:latin typeface="Anton" pitchFamily="2" charset="0"/>
              </a:endParaRP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8" y="1203598"/>
            <a:ext cx="4049997" cy="359999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0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004048" y="915567"/>
            <a:ext cx="37440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elements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    e.g.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titles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caption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axis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striptext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700686"/>
            <a:ext cx="4535999" cy="4031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5004048" y="1910031"/>
            <a:ext cx="37440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geom_richtext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360°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rotation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4" name="Ellipse 3"/>
          <p:cNvSpPr/>
          <p:nvPr/>
        </p:nvSpPr>
        <p:spPr>
          <a:xfrm rot="20952783">
            <a:off x="925880" y="1732057"/>
            <a:ext cx="720080" cy="490409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 rot="1661267">
            <a:off x="3419872" y="3268970"/>
            <a:ext cx="720080" cy="490409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 rot="20526734">
            <a:off x="3641294" y="2138733"/>
            <a:ext cx="801662" cy="490409"/>
          </a:xfrm>
          <a:prstGeom prst="ellipse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5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004048" y="915567"/>
            <a:ext cx="37440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elements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    e.g.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titles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caption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axis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striptext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19" y="700686"/>
            <a:ext cx="4536000" cy="40319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5004048" y="1910031"/>
            <a:ext cx="37440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geom_richtext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360°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rotation</a:t>
            </a:r>
            <a:endParaRPr lang="de-DE" sz="1200" dirty="0">
              <a:solidFill>
                <a:schemeClr val="bg1">
                  <a:lumMod val="7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004048" y="2651016"/>
            <a:ext cx="374400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element_textbox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and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element_textbox_simple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boxes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word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wrapping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30834" y="802030"/>
            <a:ext cx="4248000" cy="684000"/>
          </a:xfrm>
          <a:prstGeom prst="roundRect">
            <a:avLst>
              <a:gd name="adj" fmla="val 11964"/>
            </a:avLst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1812836" y="4429148"/>
            <a:ext cx="1702007" cy="267798"/>
          </a:xfrm>
          <a:prstGeom prst="roundRect">
            <a:avLst/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39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46049"/>
            <a:ext cx="6984776" cy="409477"/>
          </a:xfrm>
        </p:spPr>
        <p:txBody>
          <a:bodyPr/>
          <a:lstStyle/>
          <a:p>
            <a:r>
              <a:rPr lang="de-DE" dirty="0" smtClean="0"/>
              <a:t>{</a:t>
            </a:r>
            <a:r>
              <a:rPr lang="de-DE" dirty="0" err="1" smtClean="0"/>
              <a:t>ggtext</a:t>
            </a:r>
            <a:r>
              <a:rPr lang="de-DE" dirty="0" smtClean="0"/>
              <a:t>}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Improved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Text Rendering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upport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/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</a:br>
            <a:endParaRPr lang="de-DE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004048" y="915567"/>
            <a:ext cx="37440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element_markdown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elements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    e.g.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titles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caption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axis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,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striptext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19" y="699542"/>
            <a:ext cx="4536504" cy="403244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5004048" y="1910031"/>
            <a:ext cx="37440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geom_richtext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labels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360°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rotation</a:t>
            </a:r>
            <a:endParaRPr lang="de-DE" sz="1200" dirty="0">
              <a:solidFill>
                <a:schemeClr val="bg1">
                  <a:lumMod val="7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004048" y="2651016"/>
            <a:ext cx="374400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element_textbox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</a:rPr>
              <a:t>and</a:t>
            </a:r>
            <a:r>
              <a:rPr lang="de-DE" sz="1200" b="1" dirty="0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</a:rPr>
              <a:t> </a:t>
            </a:r>
            <a:r>
              <a:rPr lang="de-DE" sz="1200" b="1" dirty="0" err="1" smtClean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element_textbox_simple</a:t>
            </a:r>
            <a:r>
              <a:rPr lang="de-DE" sz="1200" b="1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boxes</a:t>
            </a:r>
            <a:r>
              <a:rPr lang="de-DE" sz="1200" dirty="0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 smtClean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word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  <a:latin typeface="Overpass" pitchFamily="2" charset="0"/>
                <a:sym typeface="Wingdings" pitchFamily="2" charset="2"/>
              </a:rPr>
              <a:t>wrapping</a:t>
            </a:r>
            <a:endParaRPr lang="de-DE" sz="1200" dirty="0">
              <a:solidFill>
                <a:schemeClr val="bg1">
                  <a:lumMod val="75000"/>
                </a:schemeClr>
              </a:solidFill>
              <a:latin typeface="Overpass" pitchFamily="2" charset="0"/>
              <a:sym typeface="Wingdings" pitchFamily="2" charset="2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004048" y="3576667"/>
            <a:ext cx="3744000" cy="5386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geom_textbox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>()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  <a:t/>
            </a:r>
            <a:br>
              <a:rPr lang="de-DE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Mono" pitchFamily="50" charset="0"/>
                <a:sym typeface="Wingdings" pitchFamily="2" charset="2"/>
              </a:rPr>
              <a:t>→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formatted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text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boxes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with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word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wrapping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" pitchFamily="2" charset="0"/>
                <a:sym typeface="Wingdings" pitchFamily="2" charset="2"/>
              </a:rPr>
              <a:t> 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45469" y="3298089"/>
            <a:ext cx="1296000" cy="936000"/>
          </a:xfrm>
          <a:prstGeom prst="roundRect">
            <a:avLst>
              <a:gd name="adj" fmla="val 10685"/>
            </a:avLst>
          </a:prstGeom>
          <a:noFill/>
          <a:ln>
            <a:solidFill>
              <a:srgbClr val="E99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7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912768" cy="440984"/>
          </a:xfrm>
        </p:spPr>
        <p:txBody>
          <a:bodyPr/>
          <a:lstStyle/>
          <a:p>
            <a:r>
              <a:rPr lang="de-DE" sz="2800" i="1" dirty="0" smtClean="0">
                <a:solidFill>
                  <a:schemeClr val="bg1">
                    <a:lumMod val="85000"/>
                  </a:schemeClr>
                </a:solidFill>
                <a:latin typeface="Playfair Display" pitchFamily="2" charset="0"/>
              </a:rPr>
              <a:t>The Showcase</a:t>
            </a:r>
            <a:endParaRPr lang="de-DE" sz="2800" i="1" dirty="0">
              <a:solidFill>
                <a:schemeClr val="bg1">
                  <a:lumMod val="85000"/>
                </a:schemeClr>
              </a:solidFill>
              <a:latin typeface="Playfair Display" pitchFamily="2" charset="0"/>
            </a:endParaRPr>
          </a:p>
        </p:txBody>
      </p:sp>
      <p:pic>
        <p:nvPicPr>
          <p:cNvPr id="7170" name="Picture 2" descr="C:\Users\DataVizard\Google Drive\Work\DataViz\Teaching\2020_NC3\lectures\03_basic_ggplot\img\showcase\bbc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64" y="1165281"/>
            <a:ext cx="723627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107504" y="483518"/>
            <a:ext cx="6912768" cy="440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i="0" kern="1200">
                <a:solidFill>
                  <a:schemeClr val="tx1"/>
                </a:solidFill>
                <a:latin typeface="Playfair Display" pitchFamily="2" charset="0"/>
                <a:ea typeface="+mj-ea"/>
                <a:cs typeface="+mj-cs"/>
              </a:defRPr>
            </a:lvl1pPr>
          </a:lstStyle>
          <a:p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Consistent</a:t>
            </a:r>
            <a:r>
              <a:rPr lang="de-DE" sz="1400" i="1" dirty="0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 </a:t>
            </a:r>
            <a:r>
              <a:rPr lang="de-DE" sz="1400" i="1" dirty="0" err="1" smtClean="0">
                <a:solidFill>
                  <a:schemeClr val="bg1">
                    <a:lumMod val="50000"/>
                  </a:schemeClr>
                </a:solidFill>
                <a:latin typeface="Aileron Thin" pitchFamily="50" charset="0"/>
              </a:rPr>
              <a:t>Theming</a:t>
            </a:r>
            <a:endParaRPr lang="de-DE" sz="1400" i="1" dirty="0">
              <a:solidFill>
                <a:schemeClr val="bg1">
                  <a:lumMod val="50000"/>
                </a:schemeClr>
              </a:solidFill>
              <a:latin typeface="Aileron Thin" pitchFamily="50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883641" y="4803998"/>
            <a:ext cx="547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Collection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7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of</a:t>
            </a:r>
            <a: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BBC Graphics</a:t>
            </a:r>
            <a:br>
              <a:rPr lang="de-DE" sz="7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</a:b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(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modified</a:t>
            </a: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from</a:t>
            </a:r>
            <a:r>
              <a:rPr lang="de-DE" sz="500" dirty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 </a:t>
            </a: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bbc.github.io/</a:t>
            </a:r>
            <a:r>
              <a:rPr lang="de-DE" sz="500" dirty="0" err="1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rcookbook</a:t>
            </a:r>
            <a:r>
              <a:rPr lang="de-DE" sz="500" dirty="0" smtClean="0">
                <a:solidFill>
                  <a:schemeClr val="bg1">
                    <a:lumMod val="65000"/>
                  </a:schemeClr>
                </a:solidFill>
                <a:latin typeface="Oswald" pitchFamily="2" charset="0"/>
              </a:rPr>
              <a:t>)</a:t>
            </a:r>
            <a:endParaRPr lang="de-DE" sz="500" i="1" dirty="0">
              <a:solidFill>
                <a:schemeClr val="bg1">
                  <a:lumMod val="65000"/>
                </a:schemeClr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2002</Words>
  <Application>Microsoft Office PowerPoint</Application>
  <PresentationFormat>Bildschirmpräsentation (16:9)</PresentationFormat>
  <Paragraphs>494</Paragraphs>
  <Slides>84</Slides>
  <Notes>11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85" baseType="lpstr">
      <vt:lpstr>Larissa</vt:lpstr>
      <vt:lpstr>PowerPoint-Präsentation</vt:lpstr>
      <vt:lpstr>Scientist by Training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The Showcase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{ggdist} Visualizations of Distributions and                   Uncertainty </vt:lpstr>
      <vt:lpstr>{ggtext}  </vt:lpstr>
      <vt:lpstr>{ggtext} Improved Text Rendering Support </vt:lpstr>
      <vt:lpstr>{ggtext} Improved Text Rendering Support</vt:lpstr>
      <vt:lpstr>{ggtext} Improved Text Rendering Support</vt:lpstr>
      <vt:lpstr>{ggtext} Improved Text Rendering Support </vt:lpstr>
      <vt:lpstr>{ggtext} Improved Text Rendering Support </vt:lpstr>
      <vt:lpstr>PowerPoint-Präsentation</vt:lpstr>
      <vt:lpstr>{ggtext} Improved Text Rendering Support</vt:lpstr>
      <vt:lpstr>{ggtext} Improved Text Rendering Support</vt:lpstr>
      <vt:lpstr>{ggtext} Improved Text Rendering Support </vt:lpstr>
      <vt:lpstr>{ggtext} Improved Text Rendering Support</vt:lpstr>
      <vt:lpstr>{ggtext} Improved Text Rendering Support </vt:lpstr>
      <vt:lpstr>{ggtext} Improved Text Rendering Support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Left-Aligned Title</vt:lpstr>
      <vt:lpstr>Left-Aligned Title</vt:lpstr>
      <vt:lpstr>Legend Design</vt:lpstr>
      <vt:lpstr>Legend Design</vt:lpstr>
      <vt:lpstr>Legend Design</vt:lpstr>
      <vt:lpstr>Limit Expansion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{ggforce} Fancy Annotations</vt:lpstr>
      <vt:lpstr>PowerPoint-Präsentation</vt:lpstr>
      <vt:lpstr>PowerPoint-Präsentation</vt:lpstr>
      <vt:lpstr>PowerPoint-Präsentation</vt:lpstr>
      <vt:lpstr>PowerPoint-Präsentation</vt:lpstr>
      <vt:lpstr>{ggforce}  </vt:lpstr>
      <vt:lpstr>PowerPoint-Präsentation</vt:lpstr>
      <vt:lpstr>{gggibbous}  </vt:lpstr>
      <vt:lpstr>PowerPoint-Präsentation</vt:lpstr>
      <vt:lpstr>{gggibbous} Moon charts</vt:lpstr>
      <vt:lpstr>PowerPoint-Präsentation</vt:lpstr>
      <vt:lpstr>PowerPoint-Präsentation</vt:lpstr>
      <vt:lpstr>PowerPoint-Präsentation</vt:lpstr>
      <vt:lpstr>{ggtext} Improved Text Rendering Support </vt:lpstr>
      <vt:lpstr>{ggtext} Improved Text Rendering Support </vt:lpstr>
      <vt:lpstr>{ggtext} Improved Text Rendering Support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</dc:creator>
  <cp:lastModifiedBy>Cedric</cp:lastModifiedBy>
  <cp:revision>168</cp:revision>
  <dcterms:created xsi:type="dcterms:W3CDTF">2021-01-10T13:05:21Z</dcterms:created>
  <dcterms:modified xsi:type="dcterms:W3CDTF">2021-01-25T08:14:03Z</dcterms:modified>
</cp:coreProperties>
</file>